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17" r:id="rId2"/>
    <p:sldId id="310" r:id="rId3"/>
    <p:sldId id="325" r:id="rId4"/>
    <p:sldId id="394" r:id="rId5"/>
    <p:sldId id="417" r:id="rId6"/>
    <p:sldId id="395" r:id="rId7"/>
    <p:sldId id="411" r:id="rId8"/>
    <p:sldId id="396" r:id="rId9"/>
    <p:sldId id="378" r:id="rId10"/>
    <p:sldId id="397" r:id="rId11"/>
    <p:sldId id="399" r:id="rId12"/>
    <p:sldId id="398" r:id="rId13"/>
    <p:sldId id="400" r:id="rId14"/>
    <p:sldId id="401" r:id="rId15"/>
    <p:sldId id="402" r:id="rId16"/>
    <p:sldId id="403" r:id="rId17"/>
    <p:sldId id="418" r:id="rId18"/>
    <p:sldId id="419" r:id="rId19"/>
    <p:sldId id="420" r:id="rId20"/>
    <p:sldId id="421" r:id="rId21"/>
    <p:sldId id="404" r:id="rId22"/>
    <p:sldId id="405" r:id="rId23"/>
    <p:sldId id="406" r:id="rId24"/>
    <p:sldId id="407" r:id="rId25"/>
    <p:sldId id="422" r:id="rId26"/>
    <p:sldId id="423" r:id="rId27"/>
    <p:sldId id="424" r:id="rId28"/>
    <p:sldId id="425" r:id="rId29"/>
    <p:sldId id="408" r:id="rId30"/>
    <p:sldId id="409" r:id="rId31"/>
    <p:sldId id="410" r:id="rId32"/>
    <p:sldId id="427" r:id="rId33"/>
    <p:sldId id="428" r:id="rId34"/>
    <p:sldId id="429" r:id="rId35"/>
    <p:sldId id="413" r:id="rId36"/>
    <p:sldId id="430" r:id="rId37"/>
    <p:sldId id="431" r:id="rId38"/>
    <p:sldId id="433" r:id="rId39"/>
    <p:sldId id="412" r:id="rId40"/>
    <p:sldId id="415" r:id="rId41"/>
    <p:sldId id="434" r:id="rId42"/>
    <p:sldId id="435" r:id="rId43"/>
    <p:sldId id="441" r:id="rId44"/>
    <p:sldId id="437" r:id="rId45"/>
    <p:sldId id="438" r:id="rId46"/>
    <p:sldId id="439" r:id="rId47"/>
    <p:sldId id="442" r:id="rId48"/>
    <p:sldId id="440" r:id="rId49"/>
    <p:sldId id="416" r:id="rId50"/>
    <p:sldId id="337" r:id="rId51"/>
    <p:sldId id="302" r:id="rId52"/>
  </p:sldIdLst>
  <p:sldSz cx="9144000" cy="5143500" type="screen16x9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2DB"/>
    <a:srgbClr val="F5969F"/>
    <a:srgbClr val="253D89"/>
    <a:srgbClr val="005DA2"/>
    <a:srgbClr val="F79600"/>
    <a:srgbClr val="0F1836"/>
    <a:srgbClr val="FDFDFD"/>
    <a:srgbClr val="D9D9D9"/>
    <a:srgbClr val="DC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73502" autoAdjust="0"/>
  </p:normalViewPr>
  <p:slideViewPr>
    <p:cSldViewPr>
      <p:cViewPr varScale="1">
        <p:scale>
          <a:sx n="61" d="100"/>
          <a:sy n="61" d="100"/>
        </p:scale>
        <p:origin x="1316" y="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88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97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 err="1"/>
              <a:t>plt.rcParams</a:t>
            </a:r>
            <a:r>
              <a:rPr lang="en-US" altLang="zh-CN" dirty="0"/>
              <a:t>['</a:t>
            </a:r>
            <a:r>
              <a:rPr lang="en-US" altLang="zh-CN" dirty="0" err="1"/>
              <a:t>font.sans</a:t>
            </a:r>
            <a:r>
              <a:rPr lang="en-US" altLang="zh-CN" dirty="0"/>
              <a:t>-serif']=['</a:t>
            </a:r>
            <a:r>
              <a:rPr lang="en-US" altLang="zh-CN" dirty="0" err="1"/>
              <a:t>SimHei</a:t>
            </a:r>
            <a:r>
              <a:rPr lang="en-US" altLang="zh-CN" dirty="0"/>
              <a:t>'] #</a:t>
            </a:r>
            <a:r>
              <a:rPr lang="zh-CN" altLang="en-US" dirty="0"/>
              <a:t>用来正常显示中文标签</a:t>
            </a:r>
          </a:p>
          <a:p>
            <a:r>
              <a:rPr lang="en-US" altLang="zh-CN" dirty="0" err="1"/>
              <a:t>plt.rcParams</a:t>
            </a:r>
            <a:r>
              <a:rPr lang="en-US" altLang="zh-CN" dirty="0"/>
              <a:t>['</a:t>
            </a:r>
            <a:r>
              <a:rPr lang="en-US" altLang="zh-CN" dirty="0" err="1"/>
              <a:t>axes.unicode_minus</a:t>
            </a:r>
            <a:r>
              <a:rPr lang="en-US" altLang="zh-CN" dirty="0"/>
              <a:t>']=False #</a:t>
            </a:r>
            <a:r>
              <a:rPr lang="zh-CN" altLang="en-US" dirty="0"/>
              <a:t>用来正常显示负号</a:t>
            </a:r>
          </a:p>
          <a:p>
            <a:r>
              <a:rPr lang="en-US" altLang="zh-CN" dirty="0"/>
              <a:t>x=</a:t>
            </a:r>
            <a:r>
              <a:rPr lang="en-US" altLang="zh-CN" dirty="0" err="1"/>
              <a:t>np.linspace</a:t>
            </a:r>
            <a:r>
              <a:rPr lang="en-US" altLang="zh-CN" dirty="0"/>
              <a:t>(-3,3,50)</a:t>
            </a:r>
          </a:p>
          <a:p>
            <a:r>
              <a:rPr lang="en-US" altLang="zh-CN" dirty="0"/>
              <a:t>y1=2*x+1</a:t>
            </a:r>
          </a:p>
          <a:p>
            <a:r>
              <a:rPr lang="en-US" altLang="zh-CN" dirty="0"/>
              <a:t>y2=x*x</a:t>
            </a:r>
          </a:p>
          <a:p>
            <a:r>
              <a:rPr lang="en-US" altLang="zh-CN" dirty="0" err="1"/>
              <a:t>plt.figure</a:t>
            </a:r>
            <a:r>
              <a:rPr lang="en-US" altLang="zh-CN" dirty="0"/>
              <a:t>(num=1,figsize=(8,5))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(x,y1)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(x,y2,color='</a:t>
            </a:r>
            <a:r>
              <a:rPr lang="en-US" altLang="zh-CN" dirty="0" err="1"/>
              <a:t>red',linewidth</a:t>
            </a:r>
            <a:r>
              <a:rPr lang="en-US" altLang="zh-CN" dirty="0"/>
              <a:t>=1.0,linestyle=':')</a:t>
            </a:r>
          </a:p>
          <a:p>
            <a:r>
              <a:rPr lang="en-US" altLang="zh-CN" dirty="0" err="1"/>
              <a:t>plt.xlim</a:t>
            </a:r>
            <a:r>
              <a:rPr lang="en-US" altLang="zh-CN" dirty="0"/>
              <a:t>=((-1,6))#x</a:t>
            </a:r>
            <a:r>
              <a:rPr lang="zh-CN" altLang="en-US" dirty="0"/>
              <a:t>的取值范围</a:t>
            </a:r>
          </a:p>
          <a:p>
            <a:r>
              <a:rPr lang="en-US" altLang="zh-CN" dirty="0" err="1"/>
              <a:t>plt.ylim</a:t>
            </a:r>
            <a:r>
              <a:rPr lang="en-US" altLang="zh-CN" dirty="0"/>
              <a:t>=((-8,8))#y</a:t>
            </a:r>
            <a:r>
              <a:rPr lang="zh-CN" altLang="en-US" dirty="0"/>
              <a:t>的取值范围</a:t>
            </a:r>
          </a:p>
          <a:p>
            <a:r>
              <a:rPr lang="en-US" altLang="zh-CN" dirty="0" err="1"/>
              <a:t>plt.xlabel</a:t>
            </a:r>
            <a:r>
              <a:rPr lang="en-US" altLang="zh-CN" dirty="0"/>
              <a:t>("x</a:t>
            </a:r>
            <a:r>
              <a:rPr lang="zh-CN" altLang="en-US" dirty="0"/>
              <a:t>坐标轴</a:t>
            </a:r>
            <a:r>
              <a:rPr lang="en-US" altLang="zh-CN" dirty="0"/>
              <a:t>")#x</a:t>
            </a:r>
            <a:r>
              <a:rPr lang="zh-CN" altLang="en-US" dirty="0"/>
              <a:t>坐标的名称</a:t>
            </a:r>
          </a:p>
          <a:p>
            <a:r>
              <a:rPr lang="en-US" altLang="zh-CN" dirty="0" err="1"/>
              <a:t>plt.ylabel</a:t>
            </a:r>
            <a:r>
              <a:rPr lang="en-US" altLang="zh-CN" dirty="0"/>
              <a:t>("y</a:t>
            </a:r>
            <a:r>
              <a:rPr lang="zh-CN" altLang="en-US" dirty="0"/>
              <a:t>坐标轴</a:t>
            </a:r>
            <a:r>
              <a:rPr lang="en-US" altLang="zh-CN" dirty="0"/>
              <a:t>")#y</a:t>
            </a:r>
            <a:r>
              <a:rPr lang="zh-CN" altLang="en-US" dirty="0"/>
              <a:t>坐标的名称</a:t>
            </a:r>
          </a:p>
          <a:p>
            <a:r>
              <a:rPr lang="en-US" altLang="zh-CN" dirty="0" err="1"/>
              <a:t>plt.xticks</a:t>
            </a:r>
            <a:r>
              <a:rPr lang="en-US" altLang="zh-CN" dirty="0"/>
              <a:t>([-1,0,2,4,5],['$Never$','$Rarely$','$Sometimes$','$</a:t>
            </a:r>
            <a:r>
              <a:rPr lang="en-US" altLang="zh-CN" dirty="0" err="1"/>
              <a:t>Ofen</a:t>
            </a:r>
            <a:r>
              <a:rPr lang="en-US" altLang="zh-CN" dirty="0"/>
              <a:t>$','$Always$'])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691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 err="1"/>
              <a:t>plt.rcParams</a:t>
            </a:r>
            <a:r>
              <a:rPr lang="en-US" altLang="zh-CN" dirty="0"/>
              <a:t>['</a:t>
            </a:r>
            <a:r>
              <a:rPr lang="en-US" altLang="zh-CN" dirty="0" err="1"/>
              <a:t>font.sans</a:t>
            </a:r>
            <a:r>
              <a:rPr lang="en-US" altLang="zh-CN" dirty="0"/>
              <a:t>-serif']=['</a:t>
            </a:r>
            <a:r>
              <a:rPr lang="en-US" altLang="zh-CN" dirty="0" err="1"/>
              <a:t>SimHei</a:t>
            </a:r>
            <a:r>
              <a:rPr lang="en-US" altLang="zh-CN" dirty="0"/>
              <a:t>'] #</a:t>
            </a:r>
            <a:r>
              <a:rPr lang="zh-CN" altLang="en-US" dirty="0"/>
              <a:t>用来正常显示中文标签</a:t>
            </a:r>
          </a:p>
          <a:p>
            <a:r>
              <a:rPr lang="en-US" altLang="zh-CN" dirty="0" err="1"/>
              <a:t>plt.rcParams</a:t>
            </a:r>
            <a:r>
              <a:rPr lang="en-US" altLang="zh-CN" dirty="0"/>
              <a:t>['</a:t>
            </a:r>
            <a:r>
              <a:rPr lang="en-US" altLang="zh-CN" dirty="0" err="1"/>
              <a:t>axes.unicode_minus</a:t>
            </a:r>
            <a:r>
              <a:rPr lang="en-US" altLang="zh-CN" dirty="0"/>
              <a:t>']=False #</a:t>
            </a:r>
            <a:r>
              <a:rPr lang="zh-CN" altLang="en-US" dirty="0"/>
              <a:t>用来正常显示负号</a:t>
            </a:r>
          </a:p>
          <a:p>
            <a:r>
              <a:rPr lang="en-US" altLang="zh-CN" dirty="0"/>
              <a:t>x=</a:t>
            </a:r>
            <a:r>
              <a:rPr lang="en-US" altLang="zh-CN" dirty="0" err="1"/>
              <a:t>np.linspace</a:t>
            </a:r>
            <a:r>
              <a:rPr lang="en-US" altLang="zh-CN" dirty="0"/>
              <a:t>(-3,3,50)</a:t>
            </a:r>
          </a:p>
          <a:p>
            <a:r>
              <a:rPr lang="en-US" altLang="zh-CN" dirty="0"/>
              <a:t>y1=2*x+1</a:t>
            </a:r>
          </a:p>
          <a:p>
            <a:r>
              <a:rPr lang="en-US" altLang="zh-CN" dirty="0"/>
              <a:t>y2=x*x</a:t>
            </a:r>
          </a:p>
          <a:p>
            <a:r>
              <a:rPr lang="en-US" altLang="zh-CN" dirty="0" err="1"/>
              <a:t>plt.figure</a:t>
            </a:r>
            <a:r>
              <a:rPr lang="en-US" altLang="zh-CN" dirty="0"/>
              <a:t>(num=1,figsize=(8,5))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(x,y1,label='$y=2*x+1$')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(x,y2,color='</a:t>
            </a:r>
            <a:r>
              <a:rPr lang="en-US" altLang="zh-CN" dirty="0" err="1"/>
              <a:t>red',linewidth</a:t>
            </a:r>
            <a:r>
              <a:rPr lang="en-US" altLang="zh-CN" dirty="0"/>
              <a:t>=1.0,linestyle=':',label='$y=x*x$')</a:t>
            </a:r>
          </a:p>
          <a:p>
            <a:r>
              <a:rPr lang="en-US" altLang="zh-CN" dirty="0" err="1"/>
              <a:t>plt.xlim</a:t>
            </a:r>
            <a:r>
              <a:rPr lang="en-US" altLang="zh-CN" dirty="0"/>
              <a:t>=((-1,6))#x</a:t>
            </a:r>
            <a:r>
              <a:rPr lang="zh-CN" altLang="en-US" dirty="0"/>
              <a:t>的取值范围</a:t>
            </a:r>
          </a:p>
          <a:p>
            <a:r>
              <a:rPr lang="en-US" altLang="zh-CN" dirty="0" err="1"/>
              <a:t>plt.ylim</a:t>
            </a:r>
            <a:r>
              <a:rPr lang="en-US" altLang="zh-CN" dirty="0"/>
              <a:t>=((-8,8))#y</a:t>
            </a:r>
            <a:r>
              <a:rPr lang="zh-CN" altLang="en-US" dirty="0"/>
              <a:t>的取值范围</a:t>
            </a:r>
          </a:p>
          <a:p>
            <a:r>
              <a:rPr lang="en-US" altLang="zh-CN" dirty="0" err="1"/>
              <a:t>plt.xlabel</a:t>
            </a:r>
            <a:r>
              <a:rPr lang="en-US" altLang="zh-CN" dirty="0"/>
              <a:t>("x</a:t>
            </a:r>
            <a:r>
              <a:rPr lang="zh-CN" altLang="en-US" dirty="0"/>
              <a:t>坐标轴</a:t>
            </a:r>
            <a:r>
              <a:rPr lang="en-US" altLang="zh-CN" dirty="0"/>
              <a:t>")#x</a:t>
            </a:r>
            <a:r>
              <a:rPr lang="zh-CN" altLang="en-US" dirty="0"/>
              <a:t>坐标的名称</a:t>
            </a:r>
          </a:p>
          <a:p>
            <a:r>
              <a:rPr lang="en-US" altLang="zh-CN" dirty="0" err="1"/>
              <a:t>plt.ylabel</a:t>
            </a:r>
            <a:r>
              <a:rPr lang="en-US" altLang="zh-CN" dirty="0"/>
              <a:t>("y</a:t>
            </a:r>
            <a:r>
              <a:rPr lang="zh-CN" altLang="en-US" dirty="0"/>
              <a:t>坐标轴</a:t>
            </a:r>
            <a:r>
              <a:rPr lang="en-US" altLang="zh-CN" dirty="0"/>
              <a:t>")#y</a:t>
            </a:r>
            <a:r>
              <a:rPr lang="zh-CN" altLang="en-US" dirty="0"/>
              <a:t>坐标的名称</a:t>
            </a:r>
          </a:p>
          <a:p>
            <a:r>
              <a:rPr lang="en-US" altLang="zh-CN" dirty="0" err="1"/>
              <a:t>plt.xticks</a:t>
            </a:r>
            <a:r>
              <a:rPr lang="en-US" altLang="zh-CN" dirty="0"/>
              <a:t>([-1,0,2,4,5],['$Never$','$Rarely$','$Sometimes$','$</a:t>
            </a:r>
            <a:r>
              <a:rPr lang="en-US" altLang="zh-CN" dirty="0" err="1"/>
              <a:t>Ofen</a:t>
            </a:r>
            <a:r>
              <a:rPr lang="en-US" altLang="zh-CN" dirty="0"/>
              <a:t>$','$Always$'])</a:t>
            </a:r>
          </a:p>
          <a:p>
            <a:r>
              <a:rPr lang="en-US" altLang="zh-CN" dirty="0" err="1"/>
              <a:t>plt.legend</a:t>
            </a:r>
            <a:r>
              <a:rPr lang="en-US" altLang="zh-CN" dirty="0"/>
              <a:t>(loc='best')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15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pandas as pd</a:t>
            </a:r>
          </a:p>
          <a:p>
            <a:r>
              <a:rPr lang="en-US" altLang="zh-CN" dirty="0" err="1"/>
              <a:t>unrate</a:t>
            </a:r>
            <a:r>
              <a:rPr lang="en-US" altLang="zh-CN" dirty="0"/>
              <a:t> = </a:t>
            </a:r>
            <a:r>
              <a:rPr lang="en-US" altLang="zh-CN" dirty="0" err="1"/>
              <a:t>pd.read_csv</a:t>
            </a:r>
            <a:r>
              <a:rPr lang="en-US" altLang="zh-CN" dirty="0"/>
              <a:t>('unrate.csv')</a:t>
            </a:r>
          </a:p>
          <a:p>
            <a:r>
              <a:rPr lang="en-US" altLang="zh-CN" dirty="0" err="1"/>
              <a:t>unrate</a:t>
            </a:r>
            <a:r>
              <a:rPr lang="en-US" altLang="zh-CN" dirty="0"/>
              <a:t>['DATE'] = </a:t>
            </a:r>
            <a:r>
              <a:rPr lang="en-US" altLang="zh-CN" dirty="0" err="1"/>
              <a:t>pd.to_datetime</a:t>
            </a:r>
            <a:r>
              <a:rPr lang="en-US" altLang="zh-CN" dirty="0"/>
              <a:t>(</a:t>
            </a:r>
            <a:r>
              <a:rPr lang="en-US" altLang="zh-CN" dirty="0" err="1"/>
              <a:t>unrate</a:t>
            </a:r>
            <a:r>
              <a:rPr lang="en-US" altLang="zh-CN" dirty="0"/>
              <a:t>['DATE'])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unrate.head</a:t>
            </a:r>
            <a:r>
              <a:rPr lang="en-US" altLang="zh-CN" dirty="0"/>
              <a:t>(12))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87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 err="1"/>
              <a:t>unrate</a:t>
            </a:r>
            <a:r>
              <a:rPr lang="en-US" altLang="zh-CN" dirty="0"/>
              <a:t> = </a:t>
            </a:r>
            <a:r>
              <a:rPr lang="en-US" altLang="zh-CN" dirty="0" err="1"/>
              <a:t>pd.read_csv</a:t>
            </a:r>
            <a:r>
              <a:rPr lang="en-US" altLang="zh-CN" dirty="0"/>
              <a:t>('unrate.csv')</a:t>
            </a:r>
          </a:p>
          <a:p>
            <a:r>
              <a:rPr lang="en-US" altLang="zh-CN" dirty="0" err="1"/>
              <a:t>unrate</a:t>
            </a:r>
            <a:r>
              <a:rPr lang="en-US" altLang="zh-CN" dirty="0"/>
              <a:t>['DATE'] = </a:t>
            </a:r>
            <a:r>
              <a:rPr lang="en-US" altLang="zh-CN" dirty="0" err="1"/>
              <a:t>pd.to_datetime</a:t>
            </a:r>
            <a:r>
              <a:rPr lang="en-US" altLang="zh-CN" dirty="0"/>
              <a:t>(</a:t>
            </a:r>
            <a:r>
              <a:rPr lang="en-US" altLang="zh-CN" dirty="0" err="1"/>
              <a:t>unrate</a:t>
            </a:r>
            <a:r>
              <a:rPr lang="en-US" altLang="zh-CN" dirty="0"/>
              <a:t>['DATE'])</a:t>
            </a:r>
          </a:p>
          <a:p>
            <a:r>
              <a:rPr lang="en-US" altLang="zh-CN" dirty="0" err="1"/>
              <a:t>first_twelve</a:t>
            </a:r>
            <a:r>
              <a:rPr lang="en-US" altLang="zh-CN" dirty="0"/>
              <a:t> = </a:t>
            </a:r>
            <a:r>
              <a:rPr lang="en-US" altLang="zh-CN" dirty="0" err="1"/>
              <a:t>unrate</a:t>
            </a:r>
            <a:r>
              <a:rPr lang="en-US" altLang="zh-CN" dirty="0"/>
              <a:t>[0:20]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first_twelve</a:t>
            </a:r>
            <a:r>
              <a:rPr lang="en-US" altLang="zh-CN" dirty="0"/>
              <a:t>['DATE'], </a:t>
            </a:r>
            <a:r>
              <a:rPr lang="en-US" altLang="zh-CN" dirty="0" err="1"/>
              <a:t>first_twelve</a:t>
            </a:r>
            <a:r>
              <a:rPr lang="en-US" altLang="zh-CN" dirty="0"/>
              <a:t>['VALUE'])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983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 err="1"/>
              <a:t>unrate</a:t>
            </a:r>
            <a:r>
              <a:rPr lang="en-US" altLang="zh-CN" dirty="0"/>
              <a:t> = </a:t>
            </a:r>
            <a:r>
              <a:rPr lang="en-US" altLang="zh-CN" dirty="0" err="1"/>
              <a:t>pd.read_csv</a:t>
            </a:r>
            <a:r>
              <a:rPr lang="en-US" altLang="zh-CN" dirty="0"/>
              <a:t>('unrate.csv')</a:t>
            </a:r>
          </a:p>
          <a:p>
            <a:r>
              <a:rPr lang="en-US" altLang="zh-CN" dirty="0" err="1"/>
              <a:t>unrate</a:t>
            </a:r>
            <a:r>
              <a:rPr lang="en-US" altLang="zh-CN" dirty="0"/>
              <a:t>['DATE'] = </a:t>
            </a:r>
            <a:r>
              <a:rPr lang="en-US" altLang="zh-CN" dirty="0" err="1"/>
              <a:t>pd.to_datetime</a:t>
            </a:r>
            <a:r>
              <a:rPr lang="en-US" altLang="zh-CN" dirty="0"/>
              <a:t>(</a:t>
            </a:r>
            <a:r>
              <a:rPr lang="en-US" altLang="zh-CN" dirty="0" err="1"/>
              <a:t>unrate</a:t>
            </a:r>
            <a:r>
              <a:rPr lang="en-US" altLang="zh-CN" dirty="0"/>
              <a:t>['DATE'])</a:t>
            </a:r>
          </a:p>
          <a:p>
            <a:r>
              <a:rPr lang="en-US" altLang="zh-CN" dirty="0" err="1"/>
              <a:t>first_twelve</a:t>
            </a:r>
            <a:r>
              <a:rPr lang="en-US" altLang="zh-CN" dirty="0"/>
              <a:t> = </a:t>
            </a:r>
            <a:r>
              <a:rPr lang="en-US" altLang="zh-CN" dirty="0" err="1"/>
              <a:t>unrate</a:t>
            </a:r>
            <a:r>
              <a:rPr lang="en-US" altLang="zh-CN" dirty="0"/>
              <a:t>[0:20]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first_twelve</a:t>
            </a:r>
            <a:r>
              <a:rPr lang="en-US" altLang="zh-CN" dirty="0"/>
              <a:t>['DATE'], </a:t>
            </a:r>
            <a:r>
              <a:rPr lang="en-US" altLang="zh-CN" dirty="0" err="1"/>
              <a:t>first_twelve</a:t>
            </a:r>
            <a:r>
              <a:rPr lang="en-US" altLang="zh-CN" dirty="0"/>
              <a:t>['VALUE'])</a:t>
            </a:r>
          </a:p>
          <a:p>
            <a:r>
              <a:rPr lang="en-US" altLang="zh-CN" dirty="0" err="1"/>
              <a:t>plt.xticks</a:t>
            </a:r>
            <a:r>
              <a:rPr lang="en-US" altLang="zh-CN" dirty="0"/>
              <a:t>(rotation=45)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45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 err="1"/>
              <a:t>unrate</a:t>
            </a:r>
            <a:r>
              <a:rPr lang="en-US" altLang="zh-CN" dirty="0"/>
              <a:t> = </a:t>
            </a:r>
            <a:r>
              <a:rPr lang="en-US" altLang="zh-CN" dirty="0" err="1"/>
              <a:t>pd.read_csv</a:t>
            </a:r>
            <a:r>
              <a:rPr lang="en-US" altLang="zh-CN" dirty="0"/>
              <a:t>('unrate.csv')</a:t>
            </a:r>
          </a:p>
          <a:p>
            <a:r>
              <a:rPr lang="en-US" altLang="zh-CN" dirty="0" err="1"/>
              <a:t>unrate</a:t>
            </a:r>
            <a:r>
              <a:rPr lang="en-US" altLang="zh-CN" dirty="0"/>
              <a:t>['DATE'] = </a:t>
            </a:r>
            <a:r>
              <a:rPr lang="en-US" altLang="zh-CN" dirty="0" err="1"/>
              <a:t>pd.to_datetime</a:t>
            </a:r>
            <a:r>
              <a:rPr lang="en-US" altLang="zh-CN" dirty="0"/>
              <a:t>(</a:t>
            </a:r>
            <a:r>
              <a:rPr lang="en-US" altLang="zh-CN" dirty="0" err="1"/>
              <a:t>unrate</a:t>
            </a:r>
            <a:r>
              <a:rPr lang="en-US" altLang="zh-CN" dirty="0"/>
              <a:t>['DATE'])</a:t>
            </a:r>
          </a:p>
          <a:p>
            <a:r>
              <a:rPr lang="en-US" altLang="zh-CN" dirty="0" err="1"/>
              <a:t>first_twelve</a:t>
            </a:r>
            <a:r>
              <a:rPr lang="en-US" altLang="zh-CN" dirty="0"/>
              <a:t> = </a:t>
            </a:r>
            <a:r>
              <a:rPr lang="en-US" altLang="zh-CN" dirty="0" err="1"/>
              <a:t>unrate</a:t>
            </a:r>
            <a:r>
              <a:rPr lang="en-US" altLang="zh-CN" dirty="0"/>
              <a:t>[0:20]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first_twelve</a:t>
            </a:r>
            <a:r>
              <a:rPr lang="en-US" altLang="zh-CN" dirty="0"/>
              <a:t>['DATE'], </a:t>
            </a:r>
            <a:r>
              <a:rPr lang="en-US" altLang="zh-CN" dirty="0" err="1"/>
              <a:t>first_twelve</a:t>
            </a:r>
            <a:r>
              <a:rPr lang="en-US" altLang="zh-CN" dirty="0"/>
              <a:t>['VALUE'])</a:t>
            </a:r>
          </a:p>
          <a:p>
            <a:r>
              <a:rPr lang="en-US" altLang="zh-CN" dirty="0" err="1"/>
              <a:t>plt.xticks</a:t>
            </a:r>
            <a:r>
              <a:rPr lang="en-US" altLang="zh-CN" dirty="0"/>
              <a:t>(rotation=90)</a:t>
            </a:r>
          </a:p>
          <a:p>
            <a:r>
              <a:rPr lang="en-US" altLang="zh-CN" dirty="0" err="1"/>
              <a:t>plt.xlabel</a:t>
            </a:r>
            <a:r>
              <a:rPr lang="en-US" altLang="zh-CN" dirty="0"/>
              <a:t>('Month')</a:t>
            </a:r>
          </a:p>
          <a:p>
            <a:r>
              <a:rPr lang="en-US" altLang="zh-CN" dirty="0" err="1"/>
              <a:t>plt.ylabel</a:t>
            </a:r>
            <a:r>
              <a:rPr lang="en-US" altLang="zh-CN" dirty="0"/>
              <a:t>('Unemployment Rate')</a:t>
            </a:r>
          </a:p>
          <a:p>
            <a:r>
              <a:rPr lang="en-US" altLang="zh-CN" dirty="0" err="1"/>
              <a:t>plt.title</a:t>
            </a:r>
            <a:r>
              <a:rPr lang="en-US" altLang="zh-CN" dirty="0"/>
              <a:t>('Monthly Unemployment Trends, 1948')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124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x=</a:t>
            </a:r>
            <a:r>
              <a:rPr lang="en-US" altLang="zh-CN" dirty="0" err="1"/>
              <a:t>np.linspace</a:t>
            </a:r>
            <a:r>
              <a:rPr lang="en-US" altLang="zh-CN" dirty="0"/>
              <a:t>(0,6,100)</a:t>
            </a:r>
          </a:p>
          <a:p>
            <a:r>
              <a:rPr lang="en-US" altLang="zh-CN" dirty="0"/>
              <a:t>y=</a:t>
            </a:r>
            <a:r>
              <a:rPr lang="en-US" altLang="zh-CN" dirty="0" err="1"/>
              <a:t>np.cos</a:t>
            </a:r>
            <a:r>
              <a:rPr lang="en-US" altLang="zh-CN" dirty="0"/>
              <a:t>(2*</a:t>
            </a:r>
            <a:r>
              <a:rPr lang="en-US" altLang="zh-CN" dirty="0" err="1"/>
              <a:t>np.pi</a:t>
            </a:r>
            <a:r>
              <a:rPr lang="en-US" altLang="zh-CN" dirty="0"/>
              <a:t>*x)*</a:t>
            </a:r>
            <a:r>
              <a:rPr lang="en-US" altLang="zh-CN" dirty="0" err="1"/>
              <a:t>np.exp</a:t>
            </a:r>
            <a:r>
              <a:rPr lang="en-US" altLang="zh-CN" dirty="0"/>
              <a:t>(-x)+0.8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x,y,color</a:t>
            </a:r>
            <a:r>
              <a:rPr lang="en-US" altLang="zh-CN" dirty="0"/>
              <a:t>='</a:t>
            </a:r>
            <a:r>
              <a:rPr lang="en-US" altLang="zh-CN" dirty="0" err="1"/>
              <a:t>red',linewidth</a:t>
            </a:r>
            <a:r>
              <a:rPr lang="en-US" altLang="zh-CN" dirty="0"/>
              <a:t>=3,label='$y=</a:t>
            </a:r>
            <a:r>
              <a:rPr lang="en-US" altLang="zh-CN" dirty="0" err="1"/>
              <a:t>cosx</a:t>
            </a:r>
            <a:r>
              <a:rPr lang="en-US" altLang="zh-CN" dirty="0"/>
              <a:t>\ *e^{-\ x}+0.8$')</a:t>
            </a:r>
          </a:p>
          <a:p>
            <a:r>
              <a:rPr lang="en-US" altLang="zh-CN" dirty="0" err="1"/>
              <a:t>plt.legend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953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x = </a:t>
            </a:r>
            <a:r>
              <a:rPr lang="en-US" altLang="zh-CN" dirty="0" err="1"/>
              <a:t>np.linspace</a:t>
            </a:r>
            <a:r>
              <a:rPr lang="en-US" altLang="zh-CN" dirty="0"/>
              <a:t>(0, 10, 1000)</a:t>
            </a:r>
          </a:p>
          <a:p>
            <a:r>
              <a:rPr lang="en-US" altLang="zh-CN" dirty="0"/>
              <a:t>y = </a:t>
            </a:r>
            <a:r>
              <a:rPr lang="en-US" altLang="zh-CN" dirty="0" err="1"/>
              <a:t>np.cos</a:t>
            </a:r>
            <a:r>
              <a:rPr lang="en-US" altLang="zh-CN" dirty="0"/>
              <a:t>(2*</a:t>
            </a:r>
            <a:r>
              <a:rPr lang="en-US" altLang="zh-CN" dirty="0" err="1"/>
              <a:t>np.pi</a:t>
            </a:r>
            <a:r>
              <a:rPr lang="en-US" altLang="zh-CN" dirty="0"/>
              <a:t>*x) * </a:t>
            </a:r>
            <a:r>
              <a:rPr lang="en-US" altLang="zh-CN" dirty="0" err="1"/>
              <a:t>np.exp</a:t>
            </a:r>
            <a:r>
              <a:rPr lang="en-US" altLang="zh-CN" dirty="0"/>
              <a:t>(-x)+0.8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x,y,color</a:t>
            </a:r>
            <a:r>
              <a:rPr lang="en-US" altLang="zh-CN" dirty="0"/>
              <a:t>='</a:t>
            </a:r>
            <a:r>
              <a:rPr lang="en-US" altLang="zh-CN" dirty="0" err="1"/>
              <a:t>r',label</a:t>
            </a:r>
            <a:r>
              <a:rPr lang="en-US" altLang="zh-CN" dirty="0"/>
              <a:t>="$</a:t>
            </a:r>
            <a:r>
              <a:rPr lang="en-US" altLang="zh-CN" dirty="0" err="1"/>
              <a:t>exp-decay$",linewidth</a:t>
            </a:r>
            <a:r>
              <a:rPr lang="en-US" altLang="zh-CN" dirty="0"/>
              <a:t>=3)</a:t>
            </a:r>
          </a:p>
          <a:p>
            <a:r>
              <a:rPr lang="en-US" altLang="zh-CN" dirty="0" err="1"/>
              <a:t>plt.axis</a:t>
            </a:r>
            <a:r>
              <a:rPr lang="en-US" altLang="zh-CN" dirty="0"/>
              <a:t>([0,6,0,1.8])</a:t>
            </a:r>
          </a:p>
          <a:p>
            <a:r>
              <a:rPr lang="en-US" altLang="zh-CN" dirty="0"/>
              <a:t>ix = (x&gt;0.8) &amp; (x&lt;3)</a:t>
            </a:r>
          </a:p>
          <a:p>
            <a:r>
              <a:rPr lang="en-US" altLang="zh-CN" dirty="0" err="1"/>
              <a:t>plt.fill_between</a:t>
            </a:r>
            <a:r>
              <a:rPr lang="en-US" altLang="zh-CN" dirty="0"/>
              <a:t>(x, y ,0, where = </a:t>
            </a:r>
            <a:r>
              <a:rPr lang="en-US" altLang="zh-CN" dirty="0" err="1"/>
              <a:t>ix,facecolor</a:t>
            </a:r>
            <a:r>
              <a:rPr lang="en-US" altLang="zh-CN" dirty="0"/>
              <a:t>='grey', alpha=0.25)</a:t>
            </a:r>
          </a:p>
          <a:p>
            <a:r>
              <a:rPr lang="en-US" altLang="zh-CN" dirty="0" err="1"/>
              <a:t>plt.text</a:t>
            </a:r>
            <a:r>
              <a:rPr lang="en-US" altLang="zh-CN" dirty="0"/>
              <a:t>(0.5*(0.8+3), 0.2, r"$\</a:t>
            </a:r>
            <a:r>
              <a:rPr lang="en-US" altLang="zh-CN" dirty="0" err="1"/>
              <a:t>int_a^b</a:t>
            </a:r>
            <a:r>
              <a:rPr lang="en-US" altLang="zh-CN" dirty="0"/>
              <a:t> f(x)\</a:t>
            </a:r>
            <a:r>
              <a:rPr lang="en-US" altLang="zh-CN" dirty="0" err="1"/>
              <a:t>mathrm</a:t>
            </a:r>
            <a:r>
              <a:rPr lang="en-US" altLang="zh-CN" dirty="0"/>
              <a:t>{d}x$",</a:t>
            </a:r>
            <a:r>
              <a:rPr lang="en-US" altLang="zh-CN" dirty="0" err="1"/>
              <a:t>horizontalalignment</a:t>
            </a:r>
            <a:r>
              <a:rPr lang="en-US" altLang="zh-CN" dirty="0"/>
              <a:t>='center')</a:t>
            </a:r>
          </a:p>
          <a:p>
            <a:r>
              <a:rPr lang="en-US" altLang="zh-CN" dirty="0" err="1"/>
              <a:t>plt.legend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413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fig = </a:t>
            </a:r>
            <a:r>
              <a:rPr lang="en-US" altLang="zh-CN" dirty="0" err="1"/>
              <a:t>plt.figure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ax1 = </a:t>
            </a:r>
            <a:r>
              <a:rPr lang="en-US" altLang="zh-CN" dirty="0" err="1"/>
              <a:t>fig.add_subplot</a:t>
            </a:r>
            <a:r>
              <a:rPr lang="en-US" altLang="zh-CN" dirty="0"/>
              <a:t>(3,2,1)</a:t>
            </a:r>
          </a:p>
          <a:p>
            <a:r>
              <a:rPr lang="en-US" altLang="zh-CN" dirty="0"/>
              <a:t>ax2 = </a:t>
            </a:r>
            <a:r>
              <a:rPr lang="en-US" altLang="zh-CN" dirty="0" err="1"/>
              <a:t>fig.add_subplot</a:t>
            </a:r>
            <a:r>
              <a:rPr lang="en-US" altLang="zh-CN" dirty="0"/>
              <a:t>(3,2,2)</a:t>
            </a:r>
          </a:p>
          <a:p>
            <a:r>
              <a:rPr lang="en-US" altLang="zh-CN" dirty="0"/>
              <a:t>ax3 = </a:t>
            </a:r>
            <a:r>
              <a:rPr lang="en-US" altLang="zh-CN" dirty="0" err="1"/>
              <a:t>fig.add_subplot</a:t>
            </a:r>
            <a:r>
              <a:rPr lang="en-US" altLang="zh-CN" dirty="0"/>
              <a:t>(3,2,6)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278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fig = </a:t>
            </a:r>
            <a:r>
              <a:rPr lang="en-US" altLang="zh-CN" dirty="0" err="1"/>
              <a:t>plt.figure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fig = </a:t>
            </a:r>
            <a:r>
              <a:rPr lang="en-US" altLang="zh-CN" dirty="0" err="1"/>
              <a:t>plt.figure</a:t>
            </a:r>
            <a:r>
              <a:rPr lang="en-US" altLang="zh-CN" dirty="0"/>
              <a:t>(</a:t>
            </a:r>
            <a:r>
              <a:rPr lang="en-US" altLang="zh-CN" dirty="0" err="1"/>
              <a:t>figsize</a:t>
            </a:r>
            <a:r>
              <a:rPr lang="en-US" altLang="zh-CN" dirty="0"/>
              <a:t>=(6, 6))</a:t>
            </a:r>
          </a:p>
          <a:p>
            <a:r>
              <a:rPr lang="en-US" altLang="zh-CN" dirty="0"/>
              <a:t>ax1 = </a:t>
            </a:r>
            <a:r>
              <a:rPr lang="en-US" altLang="zh-CN" dirty="0" err="1"/>
              <a:t>fig.add_subplot</a:t>
            </a:r>
            <a:r>
              <a:rPr lang="en-US" altLang="zh-CN" dirty="0"/>
              <a:t>(2,1,1)</a:t>
            </a:r>
          </a:p>
          <a:p>
            <a:r>
              <a:rPr lang="en-US" altLang="zh-CN" dirty="0"/>
              <a:t>ax2 = </a:t>
            </a:r>
            <a:r>
              <a:rPr lang="en-US" altLang="zh-CN" dirty="0" err="1"/>
              <a:t>fig.add_subplot</a:t>
            </a:r>
            <a:r>
              <a:rPr lang="en-US" altLang="zh-CN" dirty="0"/>
              <a:t>(2,1,2)</a:t>
            </a:r>
          </a:p>
          <a:p>
            <a:endParaRPr lang="en-US" altLang="zh-CN" dirty="0"/>
          </a:p>
          <a:p>
            <a:r>
              <a:rPr lang="en-US" altLang="zh-CN" dirty="0"/>
              <a:t>ax1.plot(</a:t>
            </a:r>
            <a:r>
              <a:rPr lang="en-US" altLang="zh-CN" dirty="0" err="1"/>
              <a:t>np.random.randint</a:t>
            </a:r>
            <a:r>
              <a:rPr lang="en-US" altLang="zh-CN" dirty="0"/>
              <a:t>(1,5,5), </a:t>
            </a:r>
            <a:r>
              <a:rPr lang="en-US" altLang="zh-CN" dirty="0" err="1"/>
              <a:t>np.arange</a:t>
            </a:r>
            <a:r>
              <a:rPr lang="en-US" altLang="zh-CN" dirty="0"/>
              <a:t>(5))</a:t>
            </a:r>
          </a:p>
          <a:p>
            <a:r>
              <a:rPr lang="en-US" altLang="zh-CN" dirty="0"/>
              <a:t>ax2.plot(</a:t>
            </a:r>
            <a:r>
              <a:rPr lang="en-US" altLang="zh-CN" dirty="0" err="1"/>
              <a:t>np.arange</a:t>
            </a:r>
            <a:r>
              <a:rPr lang="en-US" altLang="zh-CN" dirty="0"/>
              <a:t>(10)*3, </a:t>
            </a:r>
            <a:r>
              <a:rPr lang="en-US" altLang="zh-CN" dirty="0" err="1"/>
              <a:t>np.arange</a:t>
            </a:r>
            <a:r>
              <a:rPr lang="en-US" altLang="zh-CN" dirty="0"/>
              <a:t>(10))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66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unrate</a:t>
            </a:r>
            <a:r>
              <a:rPr lang="en-US" altLang="zh-CN" dirty="0"/>
              <a:t> = </a:t>
            </a:r>
            <a:r>
              <a:rPr lang="en-US" altLang="zh-CN" dirty="0" err="1"/>
              <a:t>pd.read_csv</a:t>
            </a:r>
            <a:r>
              <a:rPr lang="en-US" altLang="zh-CN" dirty="0"/>
              <a:t>('unrate.csv')</a:t>
            </a:r>
          </a:p>
          <a:p>
            <a:r>
              <a:rPr lang="en-US" altLang="zh-CN" dirty="0" err="1"/>
              <a:t>unrate</a:t>
            </a:r>
            <a:r>
              <a:rPr lang="en-US" altLang="zh-CN" dirty="0"/>
              <a:t>['DATE'] = </a:t>
            </a:r>
            <a:r>
              <a:rPr lang="en-US" altLang="zh-CN" dirty="0" err="1"/>
              <a:t>pd.to_datetime</a:t>
            </a:r>
            <a:r>
              <a:rPr lang="en-US" altLang="zh-CN" dirty="0"/>
              <a:t>(</a:t>
            </a:r>
            <a:r>
              <a:rPr lang="en-US" altLang="zh-CN" dirty="0" err="1"/>
              <a:t>unrate</a:t>
            </a:r>
            <a:r>
              <a:rPr lang="en-US" altLang="zh-CN" dirty="0"/>
              <a:t>['DATE'])</a:t>
            </a:r>
          </a:p>
          <a:p>
            <a:r>
              <a:rPr lang="en-US" altLang="zh-CN" dirty="0" err="1"/>
              <a:t>first_twelve</a:t>
            </a:r>
            <a:r>
              <a:rPr lang="en-US" altLang="zh-CN" dirty="0"/>
              <a:t> = </a:t>
            </a:r>
            <a:r>
              <a:rPr lang="en-US" altLang="zh-CN" dirty="0" err="1"/>
              <a:t>unrate</a:t>
            </a:r>
            <a:r>
              <a:rPr lang="en-US" altLang="zh-CN" dirty="0"/>
              <a:t>[0:12]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unrate</a:t>
            </a:r>
            <a:r>
              <a:rPr lang="en-US" altLang="zh-CN" dirty="0"/>
              <a:t>['MONTH'] = </a:t>
            </a:r>
            <a:r>
              <a:rPr lang="en-US" altLang="zh-CN" dirty="0" err="1"/>
              <a:t>unrate</a:t>
            </a:r>
            <a:r>
              <a:rPr lang="en-US" altLang="zh-CN" dirty="0"/>
              <a:t>['DATE'].</a:t>
            </a:r>
            <a:r>
              <a:rPr lang="en-US" altLang="zh-CN" dirty="0" err="1"/>
              <a:t>dt.month</a:t>
            </a:r>
            <a:endParaRPr lang="en-US" altLang="zh-CN" dirty="0"/>
          </a:p>
          <a:p>
            <a:r>
              <a:rPr lang="en-US" altLang="zh-CN" dirty="0"/>
              <a:t>fig = </a:t>
            </a:r>
            <a:r>
              <a:rPr lang="en-US" altLang="zh-CN" dirty="0" err="1"/>
              <a:t>plt.figure</a:t>
            </a:r>
            <a:r>
              <a:rPr lang="en-US" altLang="zh-CN" dirty="0"/>
              <a:t>(</a:t>
            </a:r>
            <a:r>
              <a:rPr lang="en-US" altLang="zh-CN" dirty="0" err="1"/>
              <a:t>figsize</a:t>
            </a:r>
            <a:r>
              <a:rPr lang="en-US" altLang="zh-CN" dirty="0"/>
              <a:t>=(6,3))</a:t>
            </a:r>
          </a:p>
          <a:p>
            <a:endParaRPr lang="en-US" altLang="zh-CN" dirty="0"/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unrate</a:t>
            </a:r>
            <a:r>
              <a:rPr lang="en-US" altLang="zh-CN" dirty="0"/>
              <a:t>[0:12]['MONTH'], </a:t>
            </a:r>
            <a:r>
              <a:rPr lang="en-US" altLang="zh-CN" dirty="0" err="1"/>
              <a:t>unrate</a:t>
            </a:r>
            <a:r>
              <a:rPr lang="en-US" altLang="zh-CN" dirty="0"/>
              <a:t>[0:12]['VALUE'], color='red')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unrate</a:t>
            </a:r>
            <a:r>
              <a:rPr lang="en-US" altLang="zh-CN" dirty="0"/>
              <a:t>[12:24]['MONTH'], </a:t>
            </a:r>
            <a:r>
              <a:rPr lang="en-US" altLang="zh-CN" dirty="0" err="1"/>
              <a:t>unrate</a:t>
            </a:r>
            <a:r>
              <a:rPr lang="en-US" altLang="zh-CN" dirty="0"/>
              <a:t>[12:24]['VALUE'], c='blue')</a:t>
            </a:r>
          </a:p>
          <a:p>
            <a:endParaRPr lang="en-US" altLang="zh-CN" dirty="0"/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45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 err="1"/>
              <a:t>plt.rcParams</a:t>
            </a:r>
            <a:r>
              <a:rPr lang="en-US" altLang="zh-CN" dirty="0"/>
              <a:t>['</a:t>
            </a:r>
            <a:r>
              <a:rPr lang="en-US" altLang="zh-CN" dirty="0" err="1"/>
              <a:t>font.sans</a:t>
            </a:r>
            <a:r>
              <a:rPr lang="en-US" altLang="zh-CN" dirty="0"/>
              <a:t>-serif']=['</a:t>
            </a:r>
            <a:r>
              <a:rPr lang="en-US" altLang="zh-CN" dirty="0" err="1"/>
              <a:t>SimHei</a:t>
            </a:r>
            <a:r>
              <a:rPr lang="en-US" altLang="zh-CN" dirty="0"/>
              <a:t>'] #</a:t>
            </a:r>
            <a:r>
              <a:rPr lang="zh-CN" altLang="en-US" dirty="0"/>
              <a:t>用来正常显示中文标签</a:t>
            </a:r>
          </a:p>
          <a:p>
            <a:endParaRPr lang="zh-CN" altLang="en-US" dirty="0"/>
          </a:p>
          <a:p>
            <a:r>
              <a:rPr lang="en-US" altLang="zh-CN" dirty="0" err="1"/>
              <a:t>unrate</a:t>
            </a:r>
            <a:r>
              <a:rPr lang="en-US" altLang="zh-CN" dirty="0"/>
              <a:t> = </a:t>
            </a:r>
            <a:r>
              <a:rPr lang="en-US" altLang="zh-CN" dirty="0" err="1"/>
              <a:t>pd.read_csv</a:t>
            </a:r>
            <a:r>
              <a:rPr lang="en-US" altLang="zh-CN" dirty="0"/>
              <a:t>('unrate.csv')</a:t>
            </a:r>
          </a:p>
          <a:p>
            <a:r>
              <a:rPr lang="en-US" altLang="zh-CN" dirty="0" err="1"/>
              <a:t>unrate</a:t>
            </a:r>
            <a:r>
              <a:rPr lang="en-US" altLang="zh-CN" dirty="0"/>
              <a:t>['DATE'] = </a:t>
            </a:r>
            <a:r>
              <a:rPr lang="en-US" altLang="zh-CN" dirty="0" err="1"/>
              <a:t>pd.to_datetime</a:t>
            </a:r>
            <a:r>
              <a:rPr lang="en-US" altLang="zh-CN" dirty="0"/>
              <a:t>(</a:t>
            </a:r>
            <a:r>
              <a:rPr lang="en-US" altLang="zh-CN" dirty="0" err="1"/>
              <a:t>unrate</a:t>
            </a:r>
            <a:r>
              <a:rPr lang="en-US" altLang="zh-CN" dirty="0"/>
              <a:t>['DATE'])</a:t>
            </a:r>
          </a:p>
          <a:p>
            <a:endParaRPr lang="en-US" altLang="zh-CN" dirty="0"/>
          </a:p>
          <a:p>
            <a:r>
              <a:rPr lang="en-US" altLang="zh-CN" dirty="0" err="1"/>
              <a:t>unrate</a:t>
            </a:r>
            <a:r>
              <a:rPr lang="en-US" altLang="zh-CN" dirty="0"/>
              <a:t>['MONTH'] = </a:t>
            </a:r>
            <a:r>
              <a:rPr lang="en-US" altLang="zh-CN" dirty="0" err="1"/>
              <a:t>unrate</a:t>
            </a:r>
            <a:r>
              <a:rPr lang="en-US" altLang="zh-CN" dirty="0"/>
              <a:t>['DATE'].</a:t>
            </a:r>
            <a:r>
              <a:rPr lang="en-US" altLang="zh-CN" dirty="0" err="1"/>
              <a:t>dt.month</a:t>
            </a:r>
            <a:endParaRPr lang="en-US" altLang="zh-CN" dirty="0"/>
          </a:p>
          <a:p>
            <a:r>
              <a:rPr lang="en-US" altLang="zh-CN" dirty="0"/>
              <a:t>print(</a:t>
            </a:r>
            <a:r>
              <a:rPr lang="en-US" altLang="zh-CN" dirty="0" err="1"/>
              <a:t>unrate.head</a:t>
            </a:r>
            <a:r>
              <a:rPr lang="en-US" altLang="zh-CN" dirty="0"/>
              <a:t>(24))</a:t>
            </a:r>
          </a:p>
          <a:p>
            <a:r>
              <a:rPr lang="en-US" altLang="zh-CN" dirty="0"/>
              <a:t>fig = </a:t>
            </a:r>
            <a:r>
              <a:rPr lang="en-US" altLang="zh-CN" dirty="0" err="1"/>
              <a:t>plt.figure</a:t>
            </a:r>
            <a:r>
              <a:rPr lang="en-US" altLang="zh-CN" dirty="0"/>
              <a:t>(</a:t>
            </a:r>
            <a:r>
              <a:rPr lang="en-US" altLang="zh-CN" dirty="0" err="1"/>
              <a:t>figsize</a:t>
            </a:r>
            <a:r>
              <a:rPr lang="en-US" altLang="zh-CN" dirty="0"/>
              <a:t>=(6,3))</a:t>
            </a:r>
          </a:p>
          <a:p>
            <a:endParaRPr lang="en-US" altLang="zh-CN" dirty="0"/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unrate</a:t>
            </a:r>
            <a:r>
              <a:rPr lang="en-US" altLang="zh-CN" dirty="0"/>
              <a:t>[0:12]['MONTH'], </a:t>
            </a:r>
            <a:r>
              <a:rPr lang="en-US" altLang="zh-CN" dirty="0" err="1"/>
              <a:t>unrate</a:t>
            </a:r>
            <a:r>
              <a:rPr lang="en-US" altLang="zh-CN" dirty="0"/>
              <a:t>[0:12]['VALUE'], color='</a:t>
            </a:r>
            <a:r>
              <a:rPr lang="en-US" altLang="zh-CN" dirty="0" err="1"/>
              <a:t>red',label</a:t>
            </a:r>
            <a:r>
              <a:rPr lang="en-US" altLang="zh-CN" dirty="0"/>
              <a:t>='1948</a:t>
            </a:r>
            <a:r>
              <a:rPr lang="zh-CN" altLang="en-US" dirty="0"/>
              <a:t>年</a:t>
            </a:r>
            <a:r>
              <a:rPr lang="en-US" altLang="zh-CN" dirty="0"/>
              <a:t>')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unrate</a:t>
            </a:r>
            <a:r>
              <a:rPr lang="en-US" altLang="zh-CN" dirty="0"/>
              <a:t>[12:24]['MONTH'], </a:t>
            </a:r>
            <a:r>
              <a:rPr lang="en-US" altLang="zh-CN" dirty="0" err="1"/>
              <a:t>unrate</a:t>
            </a:r>
            <a:r>
              <a:rPr lang="en-US" altLang="zh-CN" dirty="0"/>
              <a:t>[12:24]['VALUE'], c='</a:t>
            </a:r>
            <a:r>
              <a:rPr lang="en-US" altLang="zh-CN" dirty="0" err="1"/>
              <a:t>blue',label</a:t>
            </a:r>
            <a:r>
              <a:rPr lang="en-US" altLang="zh-CN" dirty="0"/>
              <a:t>='1949')</a:t>
            </a:r>
          </a:p>
          <a:p>
            <a:r>
              <a:rPr lang="en-US" altLang="zh-CN" dirty="0" err="1"/>
              <a:t>plt.legend</a:t>
            </a:r>
            <a:r>
              <a:rPr lang="en-US" altLang="zh-CN" dirty="0"/>
              <a:t>(loc='best')</a:t>
            </a:r>
          </a:p>
          <a:p>
            <a:r>
              <a:rPr lang="en-US" altLang="zh-CN" dirty="0"/>
              <a:t>#</a:t>
            </a:r>
            <a:r>
              <a:rPr lang="en-US" altLang="zh-CN" dirty="0" err="1"/>
              <a:t>plt.xlabel</a:t>
            </a:r>
            <a:r>
              <a:rPr lang="en-US" altLang="zh-CN" dirty="0"/>
              <a:t>('')</a:t>
            </a:r>
          </a:p>
          <a:p>
            <a:r>
              <a:rPr lang="en-US" altLang="zh-CN" dirty="0"/>
              <a:t>#</a:t>
            </a:r>
            <a:r>
              <a:rPr lang="en-US" altLang="zh-CN" dirty="0" err="1"/>
              <a:t>plt.ylabel</a:t>
            </a:r>
            <a:r>
              <a:rPr lang="en-US" altLang="zh-CN" dirty="0"/>
              <a:t>('')</a:t>
            </a:r>
          </a:p>
          <a:p>
            <a:r>
              <a:rPr lang="en-US" altLang="zh-CN" dirty="0"/>
              <a:t>#</a:t>
            </a:r>
            <a:r>
              <a:rPr lang="en-US" altLang="zh-CN" dirty="0" err="1"/>
              <a:t>plt.title</a:t>
            </a:r>
            <a:r>
              <a:rPr lang="en-US" altLang="zh-CN" dirty="0"/>
              <a:t>('')</a:t>
            </a:r>
          </a:p>
          <a:p>
            <a:endParaRPr lang="en-US" altLang="zh-CN" dirty="0"/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766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US" altLang="zh-CN" dirty="0" err="1"/>
              <a:t>plt</a:t>
            </a:r>
            <a:br>
              <a:rPr lang="en-US" altLang="zh-CN" dirty="0"/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US" altLang="zh-CN" dirty="0"/>
              <a:t>np</a:t>
            </a:r>
            <a:br>
              <a:rPr lang="en-US" altLang="zh-CN" dirty="0"/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CN" dirty="0"/>
              <a:t>matplotlib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 dirty="0"/>
              <a:t>animation</a:t>
            </a:r>
            <a:br>
              <a:rPr lang="en-US" altLang="zh-CN" dirty="0"/>
            </a:br>
            <a:r>
              <a:rPr lang="en-US" altLang="zh-CN" dirty="0" err="1"/>
              <a:t>fig,ax</a:t>
            </a:r>
            <a:r>
              <a:rPr lang="en-US" altLang="zh-CN" dirty="0"/>
              <a:t>=</a:t>
            </a:r>
            <a:r>
              <a:rPr lang="en-US" altLang="zh-CN" dirty="0" err="1"/>
              <a:t>plt.subplots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x=</a:t>
            </a:r>
            <a:r>
              <a:rPr lang="en-US" altLang="zh-CN" dirty="0" err="1"/>
              <a:t>np.linspace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,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CN" dirty="0"/>
              <a:t>*np.pi,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line,=</a:t>
            </a:r>
            <a:r>
              <a:rPr lang="en-US" altLang="zh-CN" dirty="0" err="1"/>
              <a:t>ax.plot</a:t>
            </a:r>
            <a:r>
              <a:rPr lang="en-US" altLang="zh-CN" dirty="0"/>
              <a:t>(</a:t>
            </a:r>
            <a:r>
              <a:rPr lang="en-US" altLang="zh-CN" dirty="0" err="1"/>
              <a:t>x,np.cos</a:t>
            </a:r>
            <a:r>
              <a:rPr lang="en-US" altLang="zh-CN" dirty="0"/>
              <a:t>(x))</a:t>
            </a:r>
            <a:br>
              <a:rPr lang="en-US" altLang="zh-CN" dirty="0"/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 </a:t>
            </a:r>
            <a:r>
              <a:rPr lang="en-US" altLang="zh-CN" dirty="0"/>
              <a:t>animate(</a:t>
            </a:r>
            <a:r>
              <a:rPr lang="en-US" altLang="zh-CN" dirty="0" err="1"/>
              <a:t>i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line.set_ydata</a:t>
            </a:r>
            <a:r>
              <a:rPr lang="en-US" altLang="zh-CN" dirty="0"/>
              <a:t>(</a:t>
            </a:r>
            <a:r>
              <a:rPr lang="en-US" altLang="zh-CN" dirty="0" err="1"/>
              <a:t>np.cos</a:t>
            </a:r>
            <a:r>
              <a:rPr lang="en-US" altLang="zh-CN" dirty="0"/>
              <a:t>(</a:t>
            </a:r>
            <a:r>
              <a:rPr lang="en-US" altLang="zh-CN" dirty="0" err="1"/>
              <a:t>x+i</a:t>
            </a:r>
            <a:r>
              <a:rPr lang="en-US" altLang="zh-CN" dirty="0"/>
              <a:t>/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zh-CN" dirty="0"/>
              <a:t>))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altLang="zh-CN" dirty="0"/>
              <a:t>line,</a:t>
            </a:r>
            <a:br>
              <a:rPr lang="en-US" altLang="zh-CN" dirty="0"/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 </a:t>
            </a:r>
            <a:r>
              <a:rPr lang="en-US" altLang="zh-CN" dirty="0" err="1"/>
              <a:t>init</a:t>
            </a:r>
            <a:r>
              <a:rPr lang="en-US" altLang="zh-CN" dirty="0"/>
              <a:t>():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line.set_ydata</a:t>
            </a:r>
            <a:r>
              <a:rPr lang="en-US" altLang="zh-CN" dirty="0"/>
              <a:t>(</a:t>
            </a:r>
            <a:r>
              <a:rPr lang="en-US" altLang="zh-CN" dirty="0" err="1"/>
              <a:t>np.cos</a:t>
            </a:r>
            <a:r>
              <a:rPr lang="en-US" altLang="zh-CN" dirty="0"/>
              <a:t>(x))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altLang="zh-CN" dirty="0"/>
              <a:t>line,</a:t>
            </a:r>
            <a:br>
              <a:rPr lang="en-US" altLang="zh-CN" dirty="0"/>
            </a:br>
            <a:r>
              <a:rPr lang="en-US" altLang="zh-CN" dirty="0"/>
              <a:t>ani=</a:t>
            </a:r>
            <a:r>
              <a:rPr lang="en-US" altLang="zh-CN" dirty="0" err="1"/>
              <a:t>animation.FuncAnimation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</a:t>
            </a:r>
            <a:r>
              <a:rPr lang="en-US" altLang="zh-CN" dirty="0"/>
              <a:t>=</a:t>
            </a:r>
            <a:r>
              <a:rPr lang="en-US" altLang="zh-CN" dirty="0" err="1"/>
              <a:t>fig,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altLang="zh-CN" dirty="0"/>
              <a:t>=</a:t>
            </a:r>
            <a:r>
              <a:rPr lang="en-US" altLang="zh-CN" dirty="0" err="1"/>
              <a:t>animate,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frames</a:t>
            </a:r>
            <a:r>
              <a:rPr lang="en-US" altLang="zh-CN" dirty="0"/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-US" altLang="zh-CN" dirty="0"/>
              <a:t>,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init_func</a:t>
            </a:r>
            <a:r>
              <a:rPr lang="en-US" altLang="zh-CN" dirty="0"/>
              <a:t>=</a:t>
            </a:r>
            <a:r>
              <a:rPr lang="en-US" altLang="zh-CN" dirty="0" err="1"/>
              <a:t>init,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interval</a:t>
            </a:r>
            <a:r>
              <a:rPr lang="en-US" altLang="zh-CN" dirty="0"/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-US" altLang="zh-CN" dirty="0"/>
              <a:t>,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blit</a:t>
            </a:r>
            <a:r>
              <a:rPr lang="en-US" altLang="zh-CN" dirty="0"/>
              <a:t>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695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from matplotlib import </a:t>
            </a:r>
            <a:r>
              <a:rPr lang="en-US" altLang="zh-CN" dirty="0" err="1"/>
              <a:t>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from matplotlib import animation</a:t>
            </a:r>
          </a:p>
          <a:p>
            <a:r>
              <a:rPr lang="en-US" altLang="zh-CN" dirty="0" err="1"/>
              <a:t>fig,ax</a:t>
            </a:r>
            <a:r>
              <a:rPr lang="en-US" altLang="zh-CN" dirty="0"/>
              <a:t>=</a:t>
            </a:r>
            <a:r>
              <a:rPr lang="en-US" altLang="zh-CN" dirty="0" err="1"/>
              <a:t>plt.subplots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x=</a:t>
            </a:r>
            <a:r>
              <a:rPr lang="en-US" altLang="zh-CN" dirty="0" err="1"/>
              <a:t>np.arange</a:t>
            </a:r>
            <a:r>
              <a:rPr lang="en-US" altLang="zh-CN" dirty="0"/>
              <a:t>(0,2*np.pi,0.01)</a:t>
            </a:r>
          </a:p>
          <a:p>
            <a:r>
              <a:rPr lang="en-US" altLang="zh-CN" dirty="0"/>
              <a:t>line,=</a:t>
            </a:r>
            <a:r>
              <a:rPr lang="en-US" altLang="zh-CN" dirty="0" err="1"/>
              <a:t>ax.plot</a:t>
            </a:r>
            <a:r>
              <a:rPr lang="en-US" altLang="zh-CN" dirty="0"/>
              <a:t>(</a:t>
            </a:r>
            <a:r>
              <a:rPr lang="en-US" altLang="zh-CN" dirty="0" err="1"/>
              <a:t>x,np.sin</a:t>
            </a:r>
            <a:r>
              <a:rPr lang="en-US" altLang="zh-CN" dirty="0"/>
              <a:t>(x))</a:t>
            </a:r>
          </a:p>
          <a:p>
            <a:endParaRPr lang="en-US" altLang="zh-CN" dirty="0"/>
          </a:p>
          <a:p>
            <a:r>
              <a:rPr lang="en-US" altLang="zh-CN" dirty="0"/>
              <a:t>def </a:t>
            </a:r>
            <a:r>
              <a:rPr lang="en-US" altLang="zh-CN" dirty="0" err="1"/>
              <a:t>init</a:t>
            </a:r>
            <a:r>
              <a:rPr lang="en-US" altLang="zh-CN" dirty="0"/>
              <a:t>():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line.set_ydata</a:t>
            </a:r>
            <a:r>
              <a:rPr lang="en-US" altLang="zh-CN" dirty="0"/>
              <a:t>(</a:t>
            </a:r>
            <a:r>
              <a:rPr lang="en-US" altLang="zh-CN" dirty="0" err="1"/>
              <a:t>np.sin</a:t>
            </a:r>
            <a:r>
              <a:rPr lang="en-US" altLang="zh-CN" dirty="0"/>
              <a:t>(x))</a:t>
            </a:r>
          </a:p>
          <a:p>
            <a:r>
              <a:rPr lang="en-US" altLang="zh-CN" dirty="0"/>
              <a:t>    return line,</a:t>
            </a:r>
          </a:p>
          <a:p>
            <a:r>
              <a:rPr lang="en-US" altLang="zh-CN" dirty="0"/>
              <a:t>def animate(</a:t>
            </a:r>
            <a:r>
              <a:rPr lang="en-US" altLang="zh-CN" dirty="0" err="1"/>
              <a:t>i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line.set_ydata</a:t>
            </a:r>
            <a:r>
              <a:rPr lang="en-US" altLang="zh-CN" dirty="0"/>
              <a:t>(</a:t>
            </a:r>
            <a:r>
              <a:rPr lang="en-US" altLang="zh-CN" dirty="0" err="1"/>
              <a:t>np.sin</a:t>
            </a:r>
            <a:r>
              <a:rPr lang="en-US" altLang="zh-CN" dirty="0"/>
              <a:t>(</a:t>
            </a:r>
            <a:r>
              <a:rPr lang="en-US" altLang="zh-CN" dirty="0" err="1"/>
              <a:t>x+i</a:t>
            </a:r>
            <a:r>
              <a:rPr lang="en-US" altLang="zh-CN" dirty="0"/>
              <a:t>/10))</a:t>
            </a:r>
          </a:p>
          <a:p>
            <a:r>
              <a:rPr lang="en-US" altLang="zh-CN" dirty="0"/>
              <a:t>    return line,</a:t>
            </a:r>
          </a:p>
          <a:p>
            <a:r>
              <a:rPr lang="en-US" altLang="zh-CN" dirty="0"/>
              <a:t>ani=</a:t>
            </a:r>
            <a:r>
              <a:rPr lang="en-US" altLang="zh-CN" dirty="0" err="1"/>
              <a:t>animation.FuncAnimation</a:t>
            </a:r>
            <a:r>
              <a:rPr lang="en-US" altLang="zh-CN" dirty="0"/>
              <a:t>(fig=</a:t>
            </a:r>
            <a:r>
              <a:rPr lang="en-US" altLang="zh-CN" dirty="0" err="1"/>
              <a:t>fig,func</a:t>
            </a:r>
            <a:r>
              <a:rPr lang="en-US" altLang="zh-CN" dirty="0"/>
              <a:t>=</a:t>
            </a:r>
            <a:r>
              <a:rPr lang="en-US" altLang="zh-CN" dirty="0" err="1"/>
              <a:t>animate,frames</a:t>
            </a:r>
            <a:r>
              <a:rPr lang="en-US" altLang="zh-CN" dirty="0"/>
              <a:t>=100,init_func=</a:t>
            </a:r>
            <a:r>
              <a:rPr lang="en-US" altLang="zh-CN" dirty="0" err="1"/>
              <a:t>init,interval</a:t>
            </a:r>
            <a:r>
              <a:rPr lang="en-US" altLang="zh-CN" dirty="0"/>
              <a:t>=20,blit=False)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275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reviews = </a:t>
            </a:r>
            <a:r>
              <a:rPr lang="en-US" altLang="zh-CN" dirty="0" err="1"/>
              <a:t>pd.read_csv</a:t>
            </a:r>
            <a:r>
              <a:rPr lang="en-US" altLang="zh-CN" dirty="0"/>
              <a:t>('fandango_scores.csv')</a:t>
            </a:r>
          </a:p>
          <a:p>
            <a:r>
              <a:rPr lang="en-US" altLang="zh-CN" dirty="0"/>
              <a:t>cols = ['FILM', '</a:t>
            </a:r>
            <a:r>
              <a:rPr lang="en-US" altLang="zh-CN" dirty="0" err="1"/>
              <a:t>RT_user_norm</a:t>
            </a:r>
            <a:r>
              <a:rPr lang="en-US" altLang="zh-CN" dirty="0"/>
              <a:t>', '</a:t>
            </a:r>
            <a:r>
              <a:rPr lang="en-US" altLang="zh-CN" dirty="0" err="1"/>
              <a:t>Metacritic_user_nom</a:t>
            </a:r>
            <a:r>
              <a:rPr lang="en-US" altLang="zh-CN" dirty="0"/>
              <a:t>', '</a:t>
            </a:r>
            <a:r>
              <a:rPr lang="en-US" altLang="zh-CN" dirty="0" err="1"/>
              <a:t>IMDB_norm</a:t>
            </a:r>
            <a:r>
              <a:rPr lang="en-US" altLang="zh-CN" dirty="0"/>
              <a:t>', 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', '</a:t>
            </a:r>
            <a:r>
              <a:rPr lang="en-US" altLang="zh-CN" dirty="0" err="1"/>
              <a:t>Fandango_Stars</a:t>
            </a:r>
            <a:r>
              <a:rPr lang="en-US" altLang="zh-CN" dirty="0"/>
              <a:t>']</a:t>
            </a:r>
          </a:p>
          <a:p>
            <a:r>
              <a:rPr lang="en-US" altLang="zh-CN" dirty="0" err="1"/>
              <a:t>norm_reviews</a:t>
            </a:r>
            <a:r>
              <a:rPr lang="en-US" altLang="zh-CN" dirty="0"/>
              <a:t> = reviews[cols]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norm_reviews</a:t>
            </a:r>
            <a:r>
              <a:rPr lang="en-US" altLang="zh-CN" dirty="0"/>
              <a:t>[:1])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44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numpy</a:t>
            </a:r>
            <a:r>
              <a:rPr lang="en-US" altLang="zh-CN" dirty="0"/>
              <a:t> import </a:t>
            </a:r>
            <a:r>
              <a:rPr lang="en-US" altLang="zh-CN" dirty="0" err="1"/>
              <a:t>arange</a:t>
            </a:r>
            <a:endParaRPr lang="en-US" altLang="zh-CN" dirty="0"/>
          </a:p>
          <a:p>
            <a:r>
              <a:rPr lang="en-US" altLang="zh-CN" dirty="0"/>
              <a:t>reviews = </a:t>
            </a:r>
            <a:r>
              <a:rPr lang="en-US" altLang="zh-CN" dirty="0" err="1"/>
              <a:t>pd.read_csv</a:t>
            </a:r>
            <a:r>
              <a:rPr lang="en-US" altLang="zh-CN" dirty="0"/>
              <a:t>('fandango_scores.csv')</a:t>
            </a:r>
          </a:p>
          <a:p>
            <a:r>
              <a:rPr lang="en-US" altLang="zh-CN" dirty="0"/>
              <a:t>cols = ['FILM', '</a:t>
            </a:r>
            <a:r>
              <a:rPr lang="en-US" altLang="zh-CN" dirty="0" err="1"/>
              <a:t>RT_user_norm</a:t>
            </a:r>
            <a:r>
              <a:rPr lang="en-US" altLang="zh-CN" dirty="0"/>
              <a:t>', '</a:t>
            </a:r>
            <a:r>
              <a:rPr lang="en-US" altLang="zh-CN" dirty="0" err="1"/>
              <a:t>Metacritic_user_nom</a:t>
            </a:r>
            <a:r>
              <a:rPr lang="en-US" altLang="zh-CN" dirty="0"/>
              <a:t>', '</a:t>
            </a:r>
            <a:r>
              <a:rPr lang="en-US" altLang="zh-CN" dirty="0" err="1"/>
              <a:t>IMDB_norm</a:t>
            </a:r>
            <a:r>
              <a:rPr lang="en-US" altLang="zh-CN" dirty="0"/>
              <a:t>', 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', '</a:t>
            </a:r>
            <a:r>
              <a:rPr lang="en-US" altLang="zh-CN" dirty="0" err="1"/>
              <a:t>Fandango_Stars</a:t>
            </a:r>
            <a:r>
              <a:rPr lang="en-US" altLang="zh-CN" dirty="0"/>
              <a:t>']</a:t>
            </a:r>
          </a:p>
          <a:p>
            <a:r>
              <a:rPr lang="en-US" altLang="zh-CN" dirty="0" err="1"/>
              <a:t>norm_reviews</a:t>
            </a:r>
            <a:r>
              <a:rPr lang="en-US" altLang="zh-CN" dirty="0"/>
              <a:t> = reviews[cols]</a:t>
            </a:r>
          </a:p>
          <a:p>
            <a:endParaRPr lang="en-US" altLang="zh-CN" dirty="0"/>
          </a:p>
          <a:p>
            <a:r>
              <a:rPr lang="en-US" altLang="zh-CN" dirty="0" err="1"/>
              <a:t>num_cols</a:t>
            </a:r>
            <a:r>
              <a:rPr lang="en-US" altLang="zh-CN" dirty="0"/>
              <a:t> = ['</a:t>
            </a:r>
            <a:r>
              <a:rPr lang="en-US" altLang="zh-CN" dirty="0" err="1"/>
              <a:t>RT_user_norm</a:t>
            </a:r>
            <a:r>
              <a:rPr lang="en-US" altLang="zh-CN" dirty="0"/>
              <a:t>', '</a:t>
            </a:r>
            <a:r>
              <a:rPr lang="en-US" altLang="zh-CN" dirty="0" err="1"/>
              <a:t>Metacritic_user_nom</a:t>
            </a:r>
            <a:r>
              <a:rPr lang="en-US" altLang="zh-CN" dirty="0"/>
              <a:t>', '</a:t>
            </a:r>
            <a:r>
              <a:rPr lang="en-US" altLang="zh-CN" dirty="0" err="1"/>
              <a:t>IMDB_norm</a:t>
            </a:r>
            <a:r>
              <a:rPr lang="en-US" altLang="zh-CN" dirty="0"/>
              <a:t>', 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', '</a:t>
            </a:r>
            <a:r>
              <a:rPr lang="en-US" altLang="zh-CN" dirty="0" err="1"/>
              <a:t>Fandango_Stars</a:t>
            </a:r>
            <a:r>
              <a:rPr lang="en-US" altLang="zh-CN" dirty="0"/>
              <a:t>']</a:t>
            </a:r>
          </a:p>
          <a:p>
            <a:endParaRPr lang="en-US" altLang="zh-CN" dirty="0"/>
          </a:p>
          <a:p>
            <a:r>
              <a:rPr lang="en-US" altLang="zh-CN" dirty="0" err="1"/>
              <a:t>bar_heights</a:t>
            </a:r>
            <a:r>
              <a:rPr lang="en-US" altLang="zh-CN" dirty="0"/>
              <a:t> = </a:t>
            </a:r>
            <a:r>
              <a:rPr lang="en-US" altLang="zh-CN" dirty="0" err="1"/>
              <a:t>norm_reviews.ix</a:t>
            </a:r>
            <a:r>
              <a:rPr lang="en-US" altLang="zh-CN" dirty="0"/>
              <a:t>[0, </a:t>
            </a:r>
            <a:r>
              <a:rPr lang="en-US" altLang="zh-CN" dirty="0" err="1"/>
              <a:t>num_cols</a:t>
            </a:r>
            <a:r>
              <a:rPr lang="en-US" altLang="zh-CN" dirty="0"/>
              <a:t>].values</a:t>
            </a:r>
          </a:p>
          <a:p>
            <a:r>
              <a:rPr lang="en-US" altLang="zh-CN" dirty="0"/>
              <a:t>#print </a:t>
            </a:r>
            <a:r>
              <a:rPr lang="en-US" altLang="zh-CN" dirty="0" err="1"/>
              <a:t>bar_heights</a:t>
            </a:r>
            <a:endParaRPr lang="en-US" altLang="zh-CN" dirty="0"/>
          </a:p>
          <a:p>
            <a:r>
              <a:rPr lang="en-US" altLang="zh-CN" dirty="0" err="1"/>
              <a:t>bar_positions</a:t>
            </a:r>
            <a:r>
              <a:rPr lang="en-US" altLang="zh-CN" dirty="0"/>
              <a:t> = </a:t>
            </a:r>
            <a:r>
              <a:rPr lang="en-US" altLang="zh-CN" dirty="0" err="1"/>
              <a:t>arange</a:t>
            </a:r>
            <a:r>
              <a:rPr lang="en-US" altLang="zh-CN" dirty="0"/>
              <a:t>(5) + 0.75</a:t>
            </a:r>
          </a:p>
          <a:p>
            <a:r>
              <a:rPr lang="en-US" altLang="zh-CN" dirty="0"/>
              <a:t>#print </a:t>
            </a:r>
            <a:r>
              <a:rPr lang="en-US" altLang="zh-CN" dirty="0" err="1"/>
              <a:t>bar_positions</a:t>
            </a:r>
            <a:endParaRPr lang="en-US" altLang="zh-CN" dirty="0"/>
          </a:p>
          <a:p>
            <a:r>
              <a:rPr lang="en-US" altLang="zh-CN" dirty="0"/>
              <a:t>fig, ax = </a:t>
            </a:r>
            <a:r>
              <a:rPr lang="en-US" altLang="zh-CN" dirty="0" err="1"/>
              <a:t>plt.subplots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ax.bar</a:t>
            </a:r>
            <a:r>
              <a:rPr lang="en-US" altLang="zh-CN" dirty="0"/>
              <a:t>(</a:t>
            </a:r>
            <a:r>
              <a:rPr lang="en-US" altLang="zh-CN" dirty="0" err="1"/>
              <a:t>bar_positions</a:t>
            </a:r>
            <a:r>
              <a:rPr lang="en-US" altLang="zh-CN" dirty="0"/>
              <a:t>, </a:t>
            </a:r>
            <a:r>
              <a:rPr lang="en-US" altLang="zh-CN" dirty="0" err="1"/>
              <a:t>bar_heights</a:t>
            </a:r>
            <a:r>
              <a:rPr lang="en-US" altLang="zh-CN" dirty="0"/>
              <a:t>, 0.5)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929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numpy</a:t>
            </a:r>
            <a:r>
              <a:rPr lang="en-US" altLang="zh-CN" dirty="0"/>
              <a:t> import </a:t>
            </a:r>
            <a:r>
              <a:rPr lang="en-US" altLang="zh-CN" dirty="0" err="1"/>
              <a:t>arange</a:t>
            </a:r>
            <a:endParaRPr lang="en-US" altLang="zh-CN" dirty="0"/>
          </a:p>
          <a:p>
            <a:r>
              <a:rPr lang="en-US" altLang="zh-CN" dirty="0"/>
              <a:t>reviews = </a:t>
            </a:r>
            <a:r>
              <a:rPr lang="en-US" altLang="zh-CN" dirty="0" err="1"/>
              <a:t>pd.read_csv</a:t>
            </a:r>
            <a:r>
              <a:rPr lang="en-US" altLang="zh-CN" dirty="0"/>
              <a:t>('fandango_scores.csv')</a:t>
            </a:r>
          </a:p>
          <a:p>
            <a:r>
              <a:rPr lang="en-US" altLang="zh-CN" dirty="0"/>
              <a:t>cols = ['FILM', '</a:t>
            </a:r>
            <a:r>
              <a:rPr lang="en-US" altLang="zh-CN" dirty="0" err="1"/>
              <a:t>RT_user_norm</a:t>
            </a:r>
            <a:r>
              <a:rPr lang="en-US" altLang="zh-CN" dirty="0"/>
              <a:t>', '</a:t>
            </a:r>
            <a:r>
              <a:rPr lang="en-US" altLang="zh-CN" dirty="0" err="1"/>
              <a:t>Metacritic_user_nom</a:t>
            </a:r>
            <a:r>
              <a:rPr lang="en-US" altLang="zh-CN" dirty="0"/>
              <a:t>', '</a:t>
            </a:r>
            <a:r>
              <a:rPr lang="en-US" altLang="zh-CN" dirty="0" err="1"/>
              <a:t>IMDB_norm</a:t>
            </a:r>
            <a:r>
              <a:rPr lang="en-US" altLang="zh-CN" dirty="0"/>
              <a:t>', 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', '</a:t>
            </a:r>
            <a:r>
              <a:rPr lang="en-US" altLang="zh-CN" dirty="0" err="1"/>
              <a:t>Fandango_Stars</a:t>
            </a:r>
            <a:r>
              <a:rPr lang="en-US" altLang="zh-CN" dirty="0"/>
              <a:t>']</a:t>
            </a:r>
          </a:p>
          <a:p>
            <a:r>
              <a:rPr lang="en-US" altLang="zh-CN" dirty="0" err="1"/>
              <a:t>norm_reviews</a:t>
            </a:r>
            <a:r>
              <a:rPr lang="en-US" altLang="zh-CN" dirty="0"/>
              <a:t> = reviews[cols]</a:t>
            </a:r>
          </a:p>
          <a:p>
            <a:endParaRPr lang="en-US" altLang="zh-CN" dirty="0"/>
          </a:p>
          <a:p>
            <a:r>
              <a:rPr lang="en-US" altLang="zh-CN" dirty="0" err="1"/>
              <a:t>num_cols</a:t>
            </a:r>
            <a:r>
              <a:rPr lang="en-US" altLang="zh-CN" dirty="0"/>
              <a:t> = ['</a:t>
            </a:r>
            <a:r>
              <a:rPr lang="en-US" altLang="zh-CN" dirty="0" err="1"/>
              <a:t>RT_user_norm</a:t>
            </a:r>
            <a:r>
              <a:rPr lang="en-US" altLang="zh-CN" dirty="0"/>
              <a:t>', '</a:t>
            </a:r>
            <a:r>
              <a:rPr lang="en-US" altLang="zh-CN" dirty="0" err="1"/>
              <a:t>Metacritic_user_nom</a:t>
            </a:r>
            <a:r>
              <a:rPr lang="en-US" altLang="zh-CN" dirty="0"/>
              <a:t>', '</a:t>
            </a:r>
            <a:r>
              <a:rPr lang="en-US" altLang="zh-CN" dirty="0" err="1"/>
              <a:t>IMDB_norm</a:t>
            </a:r>
            <a:r>
              <a:rPr lang="en-US" altLang="zh-CN" dirty="0"/>
              <a:t>', 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', '</a:t>
            </a:r>
            <a:r>
              <a:rPr lang="en-US" altLang="zh-CN" dirty="0" err="1"/>
              <a:t>Fandango_Stars</a:t>
            </a:r>
            <a:r>
              <a:rPr lang="en-US" altLang="zh-CN" dirty="0"/>
              <a:t>']</a:t>
            </a:r>
          </a:p>
          <a:p>
            <a:r>
              <a:rPr lang="en-US" altLang="zh-CN" dirty="0" err="1"/>
              <a:t>bar_heights</a:t>
            </a:r>
            <a:r>
              <a:rPr lang="en-US" altLang="zh-CN" dirty="0"/>
              <a:t> = </a:t>
            </a:r>
            <a:r>
              <a:rPr lang="en-US" altLang="zh-CN" dirty="0" err="1"/>
              <a:t>norm_reviews.ix</a:t>
            </a:r>
            <a:r>
              <a:rPr lang="en-US" altLang="zh-CN" dirty="0"/>
              <a:t>[0, </a:t>
            </a:r>
            <a:r>
              <a:rPr lang="en-US" altLang="zh-CN" dirty="0" err="1"/>
              <a:t>num_cols</a:t>
            </a:r>
            <a:r>
              <a:rPr lang="en-US" altLang="zh-CN" dirty="0"/>
              <a:t>].values</a:t>
            </a:r>
          </a:p>
          <a:p>
            <a:r>
              <a:rPr lang="en-US" altLang="zh-CN" dirty="0" err="1"/>
              <a:t>bar_positions</a:t>
            </a:r>
            <a:r>
              <a:rPr lang="en-US" altLang="zh-CN" dirty="0"/>
              <a:t> = </a:t>
            </a:r>
            <a:r>
              <a:rPr lang="en-US" altLang="zh-CN" dirty="0" err="1"/>
              <a:t>arange</a:t>
            </a:r>
            <a:r>
              <a:rPr lang="en-US" altLang="zh-CN" dirty="0"/>
              <a:t>(5) + 0.75</a:t>
            </a:r>
          </a:p>
          <a:p>
            <a:r>
              <a:rPr lang="en-US" altLang="zh-CN" dirty="0" err="1"/>
              <a:t>tick_positions</a:t>
            </a:r>
            <a:r>
              <a:rPr lang="en-US" altLang="zh-CN" dirty="0"/>
              <a:t> = range(1,6)</a:t>
            </a:r>
          </a:p>
          <a:p>
            <a:r>
              <a:rPr lang="en-US" altLang="zh-CN" dirty="0"/>
              <a:t>fig, ax = </a:t>
            </a:r>
            <a:r>
              <a:rPr lang="en-US" altLang="zh-CN" dirty="0" err="1"/>
              <a:t>plt.subplots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 err="1"/>
              <a:t>ax.bar</a:t>
            </a:r>
            <a:r>
              <a:rPr lang="en-US" altLang="zh-CN" dirty="0"/>
              <a:t>(</a:t>
            </a:r>
            <a:r>
              <a:rPr lang="en-US" altLang="zh-CN" dirty="0" err="1"/>
              <a:t>bar_positions</a:t>
            </a:r>
            <a:r>
              <a:rPr lang="en-US" altLang="zh-CN" dirty="0"/>
              <a:t>, </a:t>
            </a:r>
            <a:r>
              <a:rPr lang="en-US" altLang="zh-CN" dirty="0" err="1"/>
              <a:t>bar_heights</a:t>
            </a:r>
            <a:r>
              <a:rPr lang="en-US" altLang="zh-CN" dirty="0"/>
              <a:t>, 0.5)</a:t>
            </a:r>
          </a:p>
          <a:p>
            <a:r>
              <a:rPr lang="en-US" altLang="zh-CN" dirty="0" err="1"/>
              <a:t>ax.set_xticks</a:t>
            </a:r>
            <a:r>
              <a:rPr lang="en-US" altLang="zh-CN" dirty="0"/>
              <a:t>(</a:t>
            </a:r>
            <a:r>
              <a:rPr lang="en-US" altLang="zh-CN" dirty="0" err="1"/>
              <a:t>tick_positions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ax.set_xticklabels</a:t>
            </a:r>
            <a:r>
              <a:rPr lang="en-US" altLang="zh-CN" dirty="0"/>
              <a:t>(</a:t>
            </a:r>
            <a:r>
              <a:rPr lang="en-US" altLang="zh-CN" dirty="0" err="1"/>
              <a:t>num_cols</a:t>
            </a:r>
            <a:r>
              <a:rPr lang="en-US" altLang="zh-CN" dirty="0"/>
              <a:t>, rotation=45)</a:t>
            </a:r>
          </a:p>
          <a:p>
            <a:endParaRPr lang="en-US" altLang="zh-CN" dirty="0"/>
          </a:p>
          <a:p>
            <a:r>
              <a:rPr lang="en-US" altLang="zh-CN" dirty="0" err="1"/>
              <a:t>ax.set_xlabel</a:t>
            </a:r>
            <a:r>
              <a:rPr lang="en-US" altLang="zh-CN" dirty="0"/>
              <a:t>('Rating Source')</a:t>
            </a:r>
          </a:p>
          <a:p>
            <a:r>
              <a:rPr lang="en-US" altLang="zh-CN" dirty="0" err="1"/>
              <a:t>ax.set_ylabel</a:t>
            </a:r>
            <a:r>
              <a:rPr lang="en-US" altLang="zh-CN" dirty="0"/>
              <a:t>('Average Rating')</a:t>
            </a:r>
          </a:p>
          <a:p>
            <a:r>
              <a:rPr lang="en-US" altLang="zh-CN" dirty="0" err="1"/>
              <a:t>ax.set_title</a:t>
            </a:r>
            <a:r>
              <a:rPr lang="en-US" altLang="zh-CN" dirty="0"/>
              <a:t>('Average User Rating For Avengers: Age of Ultron (2015)')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687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matplotlib as </a:t>
            </a:r>
            <a:r>
              <a:rPr lang="en-US" altLang="zh-CN" dirty="0" err="1"/>
              <a:t>mpl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 err="1"/>
              <a:t>matplotlib.rcParams</a:t>
            </a:r>
            <a:r>
              <a:rPr lang="en-US" altLang="zh-CN" dirty="0"/>
              <a:t>['</a:t>
            </a:r>
            <a:r>
              <a:rPr lang="en-US" altLang="zh-CN" dirty="0" err="1"/>
              <a:t>font.family</a:t>
            </a:r>
            <a:r>
              <a:rPr lang="en-US" altLang="zh-CN" dirty="0"/>
              <a:t>']='</a:t>
            </a:r>
            <a:r>
              <a:rPr lang="en-US" altLang="zh-CN" dirty="0" err="1"/>
              <a:t>SimHei</a:t>
            </a:r>
            <a:r>
              <a:rPr lang="en-US" altLang="zh-CN" dirty="0"/>
              <a:t>'</a:t>
            </a:r>
          </a:p>
          <a:p>
            <a:r>
              <a:rPr lang="en-US" altLang="zh-CN" dirty="0" err="1"/>
              <a:t>matplotlib.rcParams</a:t>
            </a:r>
            <a:r>
              <a:rPr lang="en-US" altLang="zh-CN" dirty="0"/>
              <a:t>['</a:t>
            </a:r>
            <a:r>
              <a:rPr lang="en-US" altLang="zh-CN" dirty="0" err="1"/>
              <a:t>font.sans</a:t>
            </a:r>
            <a:r>
              <a:rPr lang="en-US" altLang="zh-CN" dirty="0"/>
              <a:t>-serif'] = ['</a:t>
            </a:r>
            <a:r>
              <a:rPr lang="en-US" altLang="zh-CN" dirty="0" err="1"/>
              <a:t>SimHei</a:t>
            </a:r>
            <a:r>
              <a:rPr lang="en-US" altLang="zh-CN" dirty="0"/>
              <a:t>']</a:t>
            </a:r>
          </a:p>
          <a:p>
            <a:r>
              <a:rPr lang="en-US" altLang="zh-CN" dirty="0"/>
              <a:t>x=</a:t>
            </a:r>
            <a:r>
              <a:rPr lang="en-US" altLang="zh-CN" dirty="0" err="1"/>
              <a:t>np.arange</a:t>
            </a:r>
            <a:r>
              <a:rPr lang="en-US" altLang="zh-CN" dirty="0"/>
              <a:t>(10)</a:t>
            </a:r>
          </a:p>
          <a:p>
            <a:r>
              <a:rPr lang="en-US" altLang="zh-CN" dirty="0"/>
              <a:t>y1 = </a:t>
            </a:r>
            <a:r>
              <a:rPr lang="en-US" altLang="zh-CN" dirty="0" err="1"/>
              <a:t>np.random.randint</a:t>
            </a:r>
            <a:r>
              <a:rPr lang="en-US" altLang="zh-CN" dirty="0"/>
              <a:t>(100,1000, size=10)</a:t>
            </a:r>
          </a:p>
          <a:p>
            <a:r>
              <a:rPr lang="en-US" altLang="zh-CN" dirty="0"/>
              <a:t>y2 = </a:t>
            </a:r>
            <a:r>
              <a:rPr lang="en-US" altLang="zh-CN" dirty="0" err="1"/>
              <a:t>np.random.randint</a:t>
            </a:r>
            <a:r>
              <a:rPr lang="en-US" altLang="zh-CN" dirty="0"/>
              <a:t>(100,1000, size=10)</a:t>
            </a:r>
          </a:p>
          <a:p>
            <a:r>
              <a:rPr lang="en-US" altLang="zh-CN" dirty="0" err="1"/>
              <a:t>tick_label</a:t>
            </a:r>
            <a:r>
              <a:rPr lang="en-US" altLang="zh-CN" dirty="0"/>
              <a:t> = ["A","B","C","D","E","F","G","H","I","J"]</a:t>
            </a:r>
          </a:p>
          <a:p>
            <a:r>
              <a:rPr lang="en-US" altLang="zh-CN" dirty="0" err="1"/>
              <a:t>bar_width</a:t>
            </a:r>
            <a:r>
              <a:rPr lang="en-US" altLang="zh-CN" dirty="0"/>
              <a:t>=0.35</a:t>
            </a:r>
          </a:p>
          <a:p>
            <a:r>
              <a:rPr lang="en-US" altLang="zh-CN" dirty="0" err="1"/>
              <a:t>plt.bar</a:t>
            </a:r>
            <a:r>
              <a:rPr lang="en-US" altLang="zh-CN" dirty="0"/>
              <a:t>(x,y1,bar_width,color="</a:t>
            </a:r>
            <a:r>
              <a:rPr lang="en-US" altLang="zh-CN" dirty="0" err="1"/>
              <a:t>c",align</a:t>
            </a:r>
            <a:r>
              <a:rPr lang="en-US" altLang="zh-CN" dirty="0"/>
              <a:t>="</a:t>
            </a:r>
            <a:r>
              <a:rPr lang="en-US" altLang="zh-CN" dirty="0" err="1"/>
              <a:t>center",label</a:t>
            </a:r>
            <a:r>
              <a:rPr lang="en-US" altLang="zh-CN" dirty="0"/>
              <a:t>="</a:t>
            </a:r>
            <a:r>
              <a:rPr lang="zh-CN" altLang="en-US" dirty="0"/>
              <a:t>数据</a:t>
            </a:r>
            <a:r>
              <a:rPr lang="en-US" altLang="zh-CN" dirty="0"/>
              <a:t>Y1",alpha=0.5)</a:t>
            </a:r>
          </a:p>
          <a:p>
            <a:r>
              <a:rPr lang="en-US" altLang="zh-CN" dirty="0" err="1"/>
              <a:t>plt.bar</a:t>
            </a:r>
            <a:r>
              <a:rPr lang="en-US" altLang="zh-CN" dirty="0"/>
              <a:t>(x+bar_width,y2,bar_width,color="</a:t>
            </a:r>
            <a:r>
              <a:rPr lang="en-US" altLang="zh-CN" dirty="0" err="1"/>
              <a:t>b",align</a:t>
            </a:r>
            <a:r>
              <a:rPr lang="en-US" altLang="zh-CN" dirty="0"/>
              <a:t>="</a:t>
            </a:r>
            <a:r>
              <a:rPr lang="en-US" altLang="zh-CN" dirty="0" err="1"/>
              <a:t>center",label</a:t>
            </a:r>
            <a:r>
              <a:rPr lang="en-US" altLang="zh-CN" dirty="0"/>
              <a:t>="</a:t>
            </a:r>
            <a:r>
              <a:rPr lang="zh-CN" altLang="en-US" dirty="0"/>
              <a:t>数据</a:t>
            </a:r>
            <a:r>
              <a:rPr lang="en-US" altLang="zh-CN" dirty="0"/>
              <a:t>Y2",alpha=0.5)</a:t>
            </a:r>
          </a:p>
          <a:p>
            <a:r>
              <a:rPr lang="en-US" altLang="zh-CN" dirty="0" err="1"/>
              <a:t>plt.xticks</a:t>
            </a:r>
            <a:r>
              <a:rPr lang="en-US" altLang="zh-CN" dirty="0"/>
              <a:t>(</a:t>
            </a:r>
            <a:r>
              <a:rPr lang="en-US" altLang="zh-CN" dirty="0" err="1"/>
              <a:t>x+bar_width</a:t>
            </a:r>
            <a:r>
              <a:rPr lang="en-US" altLang="zh-CN" dirty="0"/>
              <a:t>/2,tick_label)</a:t>
            </a:r>
          </a:p>
          <a:p>
            <a:r>
              <a:rPr lang="en-US" altLang="zh-CN" dirty="0" err="1"/>
              <a:t>plt.legend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for x,y1 in zip(x,y1):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plt.text</a:t>
            </a:r>
            <a:r>
              <a:rPr lang="en-US" altLang="zh-CN" dirty="0"/>
              <a:t>(x,y1+0.05,"%.0f"%y1,ha='center',</a:t>
            </a:r>
            <a:r>
              <a:rPr lang="en-US" altLang="zh-CN" dirty="0" err="1"/>
              <a:t>va</a:t>
            </a:r>
            <a:r>
              <a:rPr lang="en-US" altLang="zh-CN" dirty="0"/>
              <a:t>='bottom')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899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numpy</a:t>
            </a:r>
            <a:r>
              <a:rPr lang="en-US" altLang="zh-CN" dirty="0"/>
              <a:t> import </a:t>
            </a:r>
            <a:r>
              <a:rPr lang="en-US" altLang="zh-CN" dirty="0" err="1"/>
              <a:t>arange</a:t>
            </a:r>
            <a:endParaRPr lang="en-US" altLang="zh-CN" dirty="0"/>
          </a:p>
          <a:p>
            <a:r>
              <a:rPr lang="en-US" altLang="zh-CN" dirty="0" err="1"/>
              <a:t>num_cols</a:t>
            </a:r>
            <a:r>
              <a:rPr lang="en-US" altLang="zh-CN" dirty="0"/>
              <a:t> = ['</a:t>
            </a:r>
            <a:r>
              <a:rPr lang="en-US" altLang="zh-CN" dirty="0" err="1"/>
              <a:t>RT_user_norm</a:t>
            </a:r>
            <a:r>
              <a:rPr lang="en-US" altLang="zh-CN" dirty="0"/>
              <a:t>', '</a:t>
            </a:r>
            <a:r>
              <a:rPr lang="en-US" altLang="zh-CN" dirty="0" err="1"/>
              <a:t>Metacritic_user_nom</a:t>
            </a:r>
            <a:r>
              <a:rPr lang="en-US" altLang="zh-CN" dirty="0"/>
              <a:t>', '</a:t>
            </a:r>
            <a:r>
              <a:rPr lang="en-US" altLang="zh-CN" dirty="0" err="1"/>
              <a:t>IMDB_norm</a:t>
            </a:r>
            <a:r>
              <a:rPr lang="en-US" altLang="zh-CN" dirty="0"/>
              <a:t>', 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', '</a:t>
            </a:r>
            <a:r>
              <a:rPr lang="en-US" altLang="zh-CN" dirty="0" err="1"/>
              <a:t>Fandango_Stars</a:t>
            </a:r>
            <a:r>
              <a:rPr lang="en-US" altLang="zh-CN" dirty="0"/>
              <a:t>']</a:t>
            </a:r>
          </a:p>
          <a:p>
            <a:endParaRPr lang="en-US" altLang="zh-CN" dirty="0"/>
          </a:p>
          <a:p>
            <a:r>
              <a:rPr lang="en-US" altLang="zh-CN" dirty="0" err="1"/>
              <a:t>bar_widths</a:t>
            </a:r>
            <a:r>
              <a:rPr lang="en-US" altLang="zh-CN" dirty="0"/>
              <a:t> = </a:t>
            </a:r>
            <a:r>
              <a:rPr lang="en-US" altLang="zh-CN" dirty="0" err="1"/>
              <a:t>norm_reviews.ix</a:t>
            </a:r>
            <a:r>
              <a:rPr lang="en-US" altLang="zh-CN" dirty="0"/>
              <a:t>[0, </a:t>
            </a:r>
            <a:r>
              <a:rPr lang="en-US" altLang="zh-CN" dirty="0" err="1"/>
              <a:t>num_cols</a:t>
            </a:r>
            <a:r>
              <a:rPr lang="en-US" altLang="zh-CN" dirty="0"/>
              <a:t>].values</a:t>
            </a:r>
          </a:p>
          <a:p>
            <a:r>
              <a:rPr lang="en-US" altLang="zh-CN" dirty="0" err="1"/>
              <a:t>bar_positions</a:t>
            </a:r>
            <a:r>
              <a:rPr lang="en-US" altLang="zh-CN" dirty="0"/>
              <a:t> = </a:t>
            </a:r>
            <a:r>
              <a:rPr lang="en-US" altLang="zh-CN" dirty="0" err="1"/>
              <a:t>arange</a:t>
            </a:r>
            <a:r>
              <a:rPr lang="en-US" altLang="zh-CN" dirty="0"/>
              <a:t>(5) + 0.75</a:t>
            </a:r>
          </a:p>
          <a:p>
            <a:r>
              <a:rPr lang="en-US" altLang="zh-CN" dirty="0" err="1"/>
              <a:t>tick_positions</a:t>
            </a:r>
            <a:r>
              <a:rPr lang="en-US" altLang="zh-CN" dirty="0"/>
              <a:t> = range(1,6)</a:t>
            </a:r>
          </a:p>
          <a:p>
            <a:r>
              <a:rPr lang="en-US" altLang="zh-CN" dirty="0"/>
              <a:t>fig, ax = </a:t>
            </a:r>
            <a:r>
              <a:rPr lang="en-US" altLang="zh-CN" dirty="0" err="1"/>
              <a:t>plt.subplots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ax.barh</a:t>
            </a:r>
            <a:r>
              <a:rPr lang="en-US" altLang="zh-CN" dirty="0"/>
              <a:t>(</a:t>
            </a:r>
            <a:r>
              <a:rPr lang="en-US" altLang="zh-CN" dirty="0" err="1"/>
              <a:t>bar_positions</a:t>
            </a:r>
            <a:r>
              <a:rPr lang="en-US" altLang="zh-CN" dirty="0"/>
              <a:t>, </a:t>
            </a:r>
            <a:r>
              <a:rPr lang="en-US" altLang="zh-CN" dirty="0" err="1"/>
              <a:t>bar_widths</a:t>
            </a:r>
            <a:r>
              <a:rPr lang="en-US" altLang="zh-CN" dirty="0"/>
              <a:t>, 0.5)</a:t>
            </a:r>
          </a:p>
          <a:p>
            <a:endParaRPr lang="en-US" altLang="zh-CN" dirty="0"/>
          </a:p>
          <a:p>
            <a:r>
              <a:rPr lang="en-US" altLang="zh-CN" dirty="0" err="1"/>
              <a:t>ax.set_yticks</a:t>
            </a:r>
            <a:r>
              <a:rPr lang="en-US" altLang="zh-CN" dirty="0"/>
              <a:t>(</a:t>
            </a:r>
            <a:r>
              <a:rPr lang="en-US" altLang="zh-CN" dirty="0" err="1"/>
              <a:t>tick_positions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ax.set_yticklabels</a:t>
            </a:r>
            <a:r>
              <a:rPr lang="en-US" altLang="zh-CN" dirty="0"/>
              <a:t>(</a:t>
            </a:r>
            <a:r>
              <a:rPr lang="en-US" altLang="zh-CN" dirty="0" err="1"/>
              <a:t>num_cols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ax.set_ylabel</a:t>
            </a:r>
            <a:r>
              <a:rPr lang="en-US" altLang="zh-CN" dirty="0"/>
              <a:t>('Rating Source')</a:t>
            </a:r>
          </a:p>
          <a:p>
            <a:r>
              <a:rPr lang="en-US" altLang="zh-CN" dirty="0" err="1"/>
              <a:t>ax.set_xlabel</a:t>
            </a:r>
            <a:r>
              <a:rPr lang="en-US" altLang="zh-CN" dirty="0"/>
              <a:t>('Average Rating')</a:t>
            </a:r>
          </a:p>
          <a:p>
            <a:r>
              <a:rPr lang="en-US" altLang="zh-CN" dirty="0" err="1"/>
              <a:t>ax.set_title</a:t>
            </a:r>
            <a:r>
              <a:rPr lang="en-US" altLang="zh-CN" dirty="0"/>
              <a:t>('Average User Rating For Avengers: Age of Ultron (2015)')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86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#Let's look at a plot that can help us visualize many points.</a:t>
            </a:r>
          </a:p>
          <a:p>
            <a:r>
              <a:rPr lang="en-US" altLang="zh-CN" dirty="0"/>
              <a:t>fig, ax = </a:t>
            </a:r>
            <a:r>
              <a:rPr lang="en-US" altLang="zh-CN" dirty="0" err="1"/>
              <a:t>plt.subplots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ax.scatter</a:t>
            </a:r>
            <a:r>
              <a:rPr lang="en-US" altLang="zh-CN" dirty="0"/>
              <a:t>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'], 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RT_user_norm</a:t>
            </a:r>
            <a:r>
              <a:rPr lang="en-US" altLang="zh-CN" dirty="0"/>
              <a:t>'])</a:t>
            </a:r>
          </a:p>
          <a:p>
            <a:r>
              <a:rPr lang="en-US" altLang="zh-CN" dirty="0" err="1"/>
              <a:t>ax.set_xlabel</a:t>
            </a:r>
            <a:r>
              <a:rPr lang="en-US" altLang="zh-CN" dirty="0"/>
              <a:t>('Fandango')</a:t>
            </a:r>
          </a:p>
          <a:p>
            <a:r>
              <a:rPr lang="en-US" altLang="zh-CN" dirty="0" err="1"/>
              <a:t>ax.set_ylabel</a:t>
            </a:r>
            <a:r>
              <a:rPr lang="en-US" altLang="zh-CN" dirty="0"/>
              <a:t>('Rotten Tomatoes')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962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本讲主要介绍文件的基本概念和类型、文件的打开和关闭方法、以及在</a:t>
            </a:r>
            <a:r>
              <a:rPr lang="en-US" altLang="zh-CN" dirty="0"/>
              <a:t>Python</a:t>
            </a:r>
            <a:r>
              <a:rPr lang="zh-CN" altLang="en-US" dirty="0"/>
              <a:t>中如何使用上下文管理器设置文件的使用范围。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#Switching Axes</a:t>
            </a:r>
          </a:p>
          <a:p>
            <a:r>
              <a:rPr lang="en-US" altLang="zh-CN" dirty="0"/>
              <a:t>fig = </a:t>
            </a:r>
            <a:r>
              <a:rPr lang="en-US" altLang="zh-CN" dirty="0" err="1"/>
              <a:t>plt.figure</a:t>
            </a:r>
            <a:r>
              <a:rPr lang="en-US" altLang="zh-CN" dirty="0"/>
              <a:t>(</a:t>
            </a:r>
            <a:r>
              <a:rPr lang="en-US" altLang="zh-CN" dirty="0" err="1"/>
              <a:t>figsize</a:t>
            </a:r>
            <a:r>
              <a:rPr lang="en-US" altLang="zh-CN" dirty="0"/>
              <a:t>=(5,10))</a:t>
            </a:r>
          </a:p>
          <a:p>
            <a:r>
              <a:rPr lang="en-US" altLang="zh-CN" dirty="0"/>
              <a:t>ax1 = </a:t>
            </a:r>
            <a:r>
              <a:rPr lang="en-US" altLang="zh-CN" dirty="0" err="1"/>
              <a:t>fig.add_subplot</a:t>
            </a:r>
            <a:r>
              <a:rPr lang="en-US" altLang="zh-CN" dirty="0"/>
              <a:t>(2,1,1)</a:t>
            </a:r>
          </a:p>
          <a:p>
            <a:r>
              <a:rPr lang="en-US" altLang="zh-CN" dirty="0"/>
              <a:t>ax2 = </a:t>
            </a:r>
            <a:r>
              <a:rPr lang="en-US" altLang="zh-CN" dirty="0" err="1"/>
              <a:t>fig.add_subplot</a:t>
            </a:r>
            <a:r>
              <a:rPr lang="en-US" altLang="zh-CN" dirty="0"/>
              <a:t>(2,1,2)</a:t>
            </a:r>
          </a:p>
          <a:p>
            <a:r>
              <a:rPr lang="en-US" altLang="zh-CN" dirty="0"/>
              <a:t>ax1.scatter(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'], 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RT_user_norm</a:t>
            </a:r>
            <a:r>
              <a:rPr lang="en-US" altLang="zh-CN" dirty="0"/>
              <a:t>'],c=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RT_user_norm</a:t>
            </a:r>
            <a:r>
              <a:rPr lang="en-US" altLang="zh-CN" dirty="0"/>
              <a:t>'],alpha=0.5,cmap='rainbow')</a:t>
            </a:r>
          </a:p>
          <a:p>
            <a:r>
              <a:rPr lang="en-US" altLang="zh-CN" dirty="0"/>
              <a:t>ax1.set_xlabel('Fandango')</a:t>
            </a:r>
          </a:p>
          <a:p>
            <a:r>
              <a:rPr lang="en-US" altLang="zh-CN" dirty="0"/>
              <a:t>ax1.set_ylabel('Rotten Tomatoes')</a:t>
            </a:r>
          </a:p>
          <a:p>
            <a:r>
              <a:rPr lang="en-US" altLang="zh-CN" dirty="0"/>
              <a:t>ax2.scatter(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RT_user_norm</a:t>
            </a:r>
            <a:r>
              <a:rPr lang="en-US" altLang="zh-CN" dirty="0"/>
              <a:t>'], 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'],c=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'],alpha=0.5,cmap='rainbow')</a:t>
            </a:r>
          </a:p>
          <a:p>
            <a:r>
              <a:rPr lang="en-US" altLang="zh-CN" dirty="0"/>
              <a:t>ax2.set_xlabel('Rotten Tomatoes')</a:t>
            </a:r>
          </a:p>
          <a:p>
            <a:r>
              <a:rPr lang="en-US" altLang="zh-CN" dirty="0"/>
              <a:t>ax2.set_ylabel('Fandango')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052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x=</a:t>
            </a:r>
            <a:r>
              <a:rPr lang="en-US" altLang="zh-CN" dirty="0" err="1"/>
              <a:t>np.random.normal</a:t>
            </a:r>
            <a:r>
              <a:rPr lang="en-US" altLang="zh-CN" dirty="0"/>
              <a:t>(0,1,500)#</a:t>
            </a:r>
            <a:r>
              <a:rPr lang="zh-CN" altLang="en-US" dirty="0"/>
              <a:t>生成高斯分布的概率密度随机数</a:t>
            </a:r>
          </a:p>
          <a:p>
            <a:r>
              <a:rPr lang="en-US" altLang="zh-CN" dirty="0"/>
              <a:t>y=</a:t>
            </a:r>
            <a:r>
              <a:rPr lang="en-US" altLang="zh-CN" dirty="0" err="1"/>
              <a:t>np.random.normal</a:t>
            </a:r>
            <a:r>
              <a:rPr lang="en-US" altLang="zh-CN" dirty="0"/>
              <a:t>(0,1,500)</a:t>
            </a:r>
          </a:p>
          <a:p>
            <a:r>
              <a:rPr lang="en-US" altLang="zh-CN" dirty="0"/>
              <a:t>t=np.arctan2(</a:t>
            </a:r>
            <a:r>
              <a:rPr lang="en-US" altLang="zh-CN" dirty="0" err="1"/>
              <a:t>y,x</a:t>
            </a:r>
            <a:r>
              <a:rPr lang="en-US" altLang="zh-CN" dirty="0"/>
              <a:t>)#</a:t>
            </a:r>
            <a:r>
              <a:rPr lang="zh-CN" altLang="en-US" dirty="0"/>
              <a:t>反正切</a:t>
            </a:r>
          </a:p>
          <a:p>
            <a:r>
              <a:rPr lang="en-US" altLang="zh-CN" dirty="0" err="1"/>
              <a:t>plt.scatter</a:t>
            </a:r>
            <a:r>
              <a:rPr lang="en-US" altLang="zh-CN" dirty="0"/>
              <a:t>(</a:t>
            </a:r>
            <a:r>
              <a:rPr lang="en-US" altLang="zh-CN" dirty="0" err="1"/>
              <a:t>x,y,s</a:t>
            </a:r>
            <a:r>
              <a:rPr lang="en-US" altLang="zh-CN" dirty="0"/>
              <a:t>=70,c=</a:t>
            </a:r>
            <a:r>
              <a:rPr lang="en-US" altLang="zh-CN" dirty="0" err="1"/>
              <a:t>t,alpha</a:t>
            </a:r>
            <a:r>
              <a:rPr lang="en-US" altLang="zh-CN" dirty="0"/>
              <a:t>=0.5,cmap=‘rainbow’)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217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pandas as pd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reviews = </a:t>
            </a:r>
            <a:r>
              <a:rPr lang="en-US" altLang="zh-CN" dirty="0" err="1"/>
              <a:t>pd.read_csv</a:t>
            </a:r>
            <a:r>
              <a:rPr lang="en-US" altLang="zh-CN" dirty="0"/>
              <a:t>('fandango_scores.csv')</a:t>
            </a:r>
          </a:p>
          <a:p>
            <a:r>
              <a:rPr lang="en-US" altLang="zh-CN" dirty="0"/>
              <a:t>cols = ['FILM', '</a:t>
            </a:r>
            <a:r>
              <a:rPr lang="en-US" altLang="zh-CN" dirty="0" err="1"/>
              <a:t>RT_user_norm</a:t>
            </a:r>
            <a:r>
              <a:rPr lang="en-US" altLang="zh-CN" dirty="0"/>
              <a:t>', '</a:t>
            </a:r>
            <a:r>
              <a:rPr lang="en-US" altLang="zh-CN" dirty="0" err="1"/>
              <a:t>Metacritic_user_nom</a:t>
            </a:r>
            <a:r>
              <a:rPr lang="en-US" altLang="zh-CN" dirty="0"/>
              <a:t>', '</a:t>
            </a:r>
            <a:r>
              <a:rPr lang="en-US" altLang="zh-CN" dirty="0" err="1"/>
              <a:t>IMDB_norm</a:t>
            </a:r>
            <a:r>
              <a:rPr lang="en-US" altLang="zh-CN" dirty="0"/>
              <a:t>', 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</a:t>
            </a:r>
          </a:p>
          <a:p>
            <a:r>
              <a:rPr lang="en-US" altLang="zh-CN" dirty="0" err="1"/>
              <a:t>norm_reviews</a:t>
            </a:r>
            <a:r>
              <a:rPr lang="en-US" altLang="zh-CN" dirty="0"/>
              <a:t> = reviews[cols]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norm_reviews</a:t>
            </a:r>
            <a:r>
              <a:rPr lang="en-US" altLang="zh-CN" dirty="0"/>
              <a:t>[:5])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4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fandango_distribution</a:t>
            </a:r>
            <a:r>
              <a:rPr lang="en-US" altLang="zh-CN" dirty="0"/>
              <a:t> = 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'].</a:t>
            </a:r>
            <a:r>
              <a:rPr lang="en-US" altLang="zh-CN" dirty="0" err="1"/>
              <a:t>value_counts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 err="1"/>
              <a:t>fandango_distribution</a:t>
            </a:r>
            <a:r>
              <a:rPr lang="en-US" altLang="zh-CN" dirty="0"/>
              <a:t> = </a:t>
            </a:r>
            <a:r>
              <a:rPr lang="en-US" altLang="zh-CN" dirty="0" err="1"/>
              <a:t>fandango_distribution.sort_index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 err="1"/>
              <a:t>imdb_distribution</a:t>
            </a:r>
            <a:r>
              <a:rPr lang="en-US" altLang="zh-CN" dirty="0"/>
              <a:t> = 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IMDB_norm</a:t>
            </a:r>
            <a:r>
              <a:rPr lang="en-US" altLang="zh-CN" dirty="0"/>
              <a:t>'].</a:t>
            </a:r>
            <a:r>
              <a:rPr lang="en-US" altLang="zh-CN" dirty="0" err="1"/>
              <a:t>value_counts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imdb_distribution</a:t>
            </a:r>
            <a:r>
              <a:rPr lang="en-US" altLang="zh-CN" dirty="0"/>
              <a:t> = </a:t>
            </a:r>
            <a:r>
              <a:rPr lang="en-US" altLang="zh-CN" dirty="0" err="1"/>
              <a:t>imdb_distribution.sort_index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/>
              <a:t>print(</a:t>
            </a:r>
            <a:r>
              <a:rPr lang="en-US" altLang="zh-CN" dirty="0" err="1"/>
              <a:t>fandango_distribution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imdb_distribution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416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fig, ax = </a:t>
            </a:r>
            <a:r>
              <a:rPr lang="en-US" altLang="zh-CN" dirty="0" err="1"/>
              <a:t>plt.subplots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#</a:t>
            </a:r>
            <a:r>
              <a:rPr lang="en-US" altLang="zh-CN" dirty="0" err="1"/>
              <a:t>ax.hist</a:t>
            </a:r>
            <a:r>
              <a:rPr lang="en-US" altLang="zh-CN" dirty="0"/>
              <a:t>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'])</a:t>
            </a:r>
          </a:p>
          <a:p>
            <a:r>
              <a:rPr lang="en-US" altLang="zh-CN" dirty="0"/>
              <a:t>#</a:t>
            </a:r>
            <a:r>
              <a:rPr lang="en-US" altLang="zh-CN" dirty="0" err="1"/>
              <a:t>ax.hist</a:t>
            </a:r>
            <a:r>
              <a:rPr lang="en-US" altLang="zh-CN" dirty="0"/>
              <a:t>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'],bins=20)</a:t>
            </a:r>
          </a:p>
          <a:p>
            <a:r>
              <a:rPr lang="en-US" altLang="zh-CN" dirty="0" err="1"/>
              <a:t>ax.hist</a:t>
            </a:r>
            <a:r>
              <a:rPr lang="en-US" altLang="zh-CN" dirty="0"/>
              <a:t>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'], range=(4, 5),bins=20)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467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 = </a:t>
            </a:r>
            <a:r>
              <a:rPr lang="en-US" altLang="zh-CN" dirty="0" err="1"/>
              <a:t>plt.figure</a:t>
            </a:r>
            <a:r>
              <a:rPr lang="en-US" altLang="zh-CN" dirty="0"/>
              <a:t>(</a:t>
            </a:r>
            <a:r>
              <a:rPr lang="en-US" altLang="zh-CN" dirty="0" err="1"/>
              <a:t>figsize</a:t>
            </a:r>
            <a:r>
              <a:rPr lang="en-US" altLang="zh-CN" dirty="0"/>
              <a:t>=(8,8))</a:t>
            </a:r>
          </a:p>
          <a:p>
            <a:r>
              <a:rPr lang="en-US" altLang="zh-CN" dirty="0"/>
              <a:t>ax1 = </a:t>
            </a:r>
            <a:r>
              <a:rPr lang="en-US" altLang="zh-CN" dirty="0" err="1"/>
              <a:t>fig.add_subplot</a:t>
            </a:r>
            <a:r>
              <a:rPr lang="en-US" altLang="zh-CN" dirty="0"/>
              <a:t>(2,2,1)</a:t>
            </a:r>
          </a:p>
          <a:p>
            <a:r>
              <a:rPr lang="en-US" altLang="zh-CN" dirty="0"/>
              <a:t>ax2 = </a:t>
            </a:r>
            <a:r>
              <a:rPr lang="en-US" altLang="zh-CN" dirty="0" err="1"/>
              <a:t>fig.add_subplot</a:t>
            </a:r>
            <a:r>
              <a:rPr lang="en-US" altLang="zh-CN" dirty="0"/>
              <a:t>(2,2,2)</a:t>
            </a:r>
          </a:p>
          <a:p>
            <a:r>
              <a:rPr lang="en-US" altLang="zh-CN" dirty="0"/>
              <a:t>ax3 = </a:t>
            </a:r>
            <a:r>
              <a:rPr lang="en-US" altLang="zh-CN" dirty="0" err="1"/>
              <a:t>fig.add_subplot</a:t>
            </a:r>
            <a:r>
              <a:rPr lang="en-US" altLang="zh-CN" dirty="0"/>
              <a:t>(2,2,3)</a:t>
            </a:r>
          </a:p>
          <a:p>
            <a:r>
              <a:rPr lang="en-US" altLang="zh-CN" dirty="0"/>
              <a:t>ax4 = </a:t>
            </a:r>
            <a:r>
              <a:rPr lang="en-US" altLang="zh-CN" dirty="0" err="1"/>
              <a:t>fig.add_subplot</a:t>
            </a:r>
            <a:r>
              <a:rPr lang="en-US" altLang="zh-CN" dirty="0"/>
              <a:t>(2,2,4)</a:t>
            </a:r>
          </a:p>
          <a:p>
            <a:r>
              <a:rPr lang="en-US" altLang="zh-CN" dirty="0"/>
              <a:t>ax1.hist(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'], bins=20, range=(0, 5))</a:t>
            </a:r>
          </a:p>
          <a:p>
            <a:r>
              <a:rPr lang="en-US" altLang="zh-CN" dirty="0"/>
              <a:t>ax1.set_title('Distribution of Fandango Ratings')</a:t>
            </a:r>
          </a:p>
          <a:p>
            <a:r>
              <a:rPr lang="en-US" altLang="zh-CN" dirty="0"/>
              <a:t>ax1.set_ylim(0, 50)</a:t>
            </a:r>
          </a:p>
          <a:p>
            <a:endParaRPr lang="en-US" altLang="zh-CN" dirty="0"/>
          </a:p>
          <a:p>
            <a:r>
              <a:rPr lang="en-US" altLang="zh-CN" dirty="0"/>
              <a:t>ax2.hist(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RT_user_norm</a:t>
            </a:r>
            <a:r>
              <a:rPr lang="en-US" altLang="zh-CN" dirty="0"/>
              <a:t>'], 20, range=(0, 5))</a:t>
            </a:r>
          </a:p>
          <a:p>
            <a:r>
              <a:rPr lang="en-US" altLang="zh-CN" dirty="0"/>
              <a:t>ax2.set_title('Distribution of Rotten Tomatoes Ratings')</a:t>
            </a:r>
          </a:p>
          <a:p>
            <a:r>
              <a:rPr lang="en-US" altLang="zh-CN" dirty="0"/>
              <a:t>ax2.set_ylim(0, 50)</a:t>
            </a:r>
          </a:p>
          <a:p>
            <a:endParaRPr lang="en-US" altLang="zh-CN" dirty="0"/>
          </a:p>
          <a:p>
            <a:r>
              <a:rPr lang="en-US" altLang="zh-CN" dirty="0"/>
              <a:t>ax3.hist(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Metacritic_user_nom</a:t>
            </a:r>
            <a:r>
              <a:rPr lang="en-US" altLang="zh-CN" dirty="0"/>
              <a:t>'], 20, range=(0, 5))</a:t>
            </a:r>
          </a:p>
          <a:p>
            <a:r>
              <a:rPr lang="en-US" altLang="zh-CN" dirty="0"/>
              <a:t>ax3.set_title('Distribution of Metacritic Ratings')</a:t>
            </a:r>
          </a:p>
          <a:p>
            <a:r>
              <a:rPr lang="en-US" altLang="zh-CN" dirty="0"/>
              <a:t>ax3.set_ylim(0, 50)</a:t>
            </a:r>
          </a:p>
          <a:p>
            <a:endParaRPr lang="en-US" altLang="zh-CN" dirty="0"/>
          </a:p>
          <a:p>
            <a:r>
              <a:rPr lang="en-US" altLang="zh-CN" dirty="0"/>
              <a:t>ax4.hist(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IMDB_norm</a:t>
            </a:r>
            <a:r>
              <a:rPr lang="en-US" altLang="zh-CN" dirty="0"/>
              <a:t>'], 20, range=(0, 5))</a:t>
            </a:r>
          </a:p>
          <a:p>
            <a:r>
              <a:rPr lang="en-US" altLang="zh-CN" dirty="0"/>
              <a:t>ax4.set_title('Distribution of IMDB Ratings')</a:t>
            </a:r>
          </a:p>
          <a:p>
            <a:r>
              <a:rPr lang="en-US" altLang="zh-CN" dirty="0"/>
              <a:t>ax4.set_ylim(0, 50)</a:t>
            </a:r>
          </a:p>
          <a:p>
            <a:endParaRPr lang="en-US" altLang="zh-CN" dirty="0"/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4291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200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fig, ax = </a:t>
            </a:r>
            <a:r>
              <a:rPr lang="en-US" altLang="zh-CN" dirty="0" err="1"/>
              <a:t>plt.subplots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ax.boxplot</a:t>
            </a:r>
            <a:r>
              <a:rPr lang="en-US" altLang="zh-CN" dirty="0"/>
              <a:t>(</a:t>
            </a:r>
            <a:r>
              <a:rPr lang="en-US" altLang="zh-CN" dirty="0" err="1"/>
              <a:t>norm_reviews</a:t>
            </a:r>
            <a:r>
              <a:rPr lang="en-US" altLang="zh-CN" dirty="0"/>
              <a:t>['</a:t>
            </a:r>
            <a:r>
              <a:rPr lang="en-US" altLang="zh-CN" dirty="0" err="1"/>
              <a:t>RT_user_norm</a:t>
            </a:r>
            <a:r>
              <a:rPr lang="en-US" altLang="zh-CN" dirty="0"/>
              <a:t>'])</a:t>
            </a:r>
          </a:p>
          <a:p>
            <a:r>
              <a:rPr lang="en-US" altLang="zh-CN" dirty="0" err="1"/>
              <a:t>ax.set_xticklabels</a:t>
            </a:r>
            <a:r>
              <a:rPr lang="en-US" altLang="zh-CN" dirty="0"/>
              <a:t>(['Rotten Tomatoes'])</a:t>
            </a:r>
          </a:p>
          <a:p>
            <a:r>
              <a:rPr lang="en-US" altLang="zh-CN" dirty="0" err="1"/>
              <a:t>ax.set_ylim</a:t>
            </a:r>
            <a:r>
              <a:rPr lang="en-US" altLang="zh-CN" dirty="0"/>
              <a:t>(0, 5)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4590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num_cols</a:t>
            </a:r>
            <a:r>
              <a:rPr lang="en-US" altLang="zh-CN" dirty="0"/>
              <a:t> = ['</a:t>
            </a:r>
            <a:r>
              <a:rPr lang="en-US" altLang="zh-CN" dirty="0" err="1"/>
              <a:t>RT_user_norm</a:t>
            </a:r>
            <a:r>
              <a:rPr lang="en-US" altLang="zh-CN" dirty="0"/>
              <a:t>', '</a:t>
            </a:r>
            <a:r>
              <a:rPr lang="en-US" altLang="zh-CN" dirty="0" err="1"/>
              <a:t>Metacritic_user_nom</a:t>
            </a:r>
            <a:r>
              <a:rPr lang="en-US" altLang="zh-CN" dirty="0"/>
              <a:t>', '</a:t>
            </a:r>
            <a:r>
              <a:rPr lang="en-US" altLang="zh-CN" dirty="0" err="1"/>
              <a:t>IMDB_norm</a:t>
            </a:r>
            <a:r>
              <a:rPr lang="en-US" altLang="zh-CN" dirty="0"/>
              <a:t>', '</a:t>
            </a:r>
            <a:r>
              <a:rPr lang="en-US" altLang="zh-CN" dirty="0" err="1"/>
              <a:t>Fandango_Ratingvalue</a:t>
            </a:r>
            <a:r>
              <a:rPr lang="en-US" altLang="zh-CN" dirty="0"/>
              <a:t>']</a:t>
            </a:r>
          </a:p>
          <a:p>
            <a:r>
              <a:rPr lang="en-US" altLang="zh-CN" dirty="0"/>
              <a:t>fig, ax = </a:t>
            </a:r>
            <a:r>
              <a:rPr lang="en-US" altLang="zh-CN" dirty="0" err="1"/>
              <a:t>plt.subplots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ax.boxplot</a:t>
            </a:r>
            <a:r>
              <a:rPr lang="en-US" altLang="zh-CN" dirty="0"/>
              <a:t>(</a:t>
            </a:r>
            <a:r>
              <a:rPr lang="en-US" altLang="zh-CN" dirty="0" err="1"/>
              <a:t>norm_reviews</a:t>
            </a:r>
            <a:r>
              <a:rPr lang="en-US" altLang="zh-CN" dirty="0"/>
              <a:t>[</a:t>
            </a:r>
            <a:r>
              <a:rPr lang="en-US" altLang="zh-CN" dirty="0" err="1"/>
              <a:t>num_cols</a:t>
            </a:r>
            <a:r>
              <a:rPr lang="en-US" altLang="zh-CN" dirty="0"/>
              <a:t>].values)</a:t>
            </a:r>
          </a:p>
          <a:p>
            <a:r>
              <a:rPr lang="en-US" altLang="zh-CN" dirty="0" err="1"/>
              <a:t>ax.set_xticklabels</a:t>
            </a:r>
            <a:r>
              <a:rPr lang="en-US" altLang="zh-CN" dirty="0"/>
              <a:t>(</a:t>
            </a:r>
            <a:r>
              <a:rPr lang="en-US" altLang="zh-CN" dirty="0" err="1"/>
              <a:t>num_cols</a:t>
            </a:r>
            <a:r>
              <a:rPr lang="en-US" altLang="zh-CN" dirty="0"/>
              <a:t>, rotation=90)</a:t>
            </a:r>
          </a:p>
          <a:p>
            <a:r>
              <a:rPr lang="en-US" altLang="zh-CN" dirty="0" err="1"/>
              <a:t>ax.set_ylim</a:t>
            </a:r>
            <a:r>
              <a:rPr lang="en-US" altLang="zh-CN" dirty="0"/>
              <a:t>(0,5)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0163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from mpl_toolkits.mplot3d import Axes3D</a:t>
            </a:r>
          </a:p>
          <a:p>
            <a:r>
              <a:rPr lang="en-US" altLang="zh-CN" dirty="0" err="1"/>
              <a:t>plt.rcParams</a:t>
            </a:r>
            <a:r>
              <a:rPr lang="en-US" altLang="zh-CN" dirty="0"/>
              <a:t>['</a:t>
            </a:r>
            <a:r>
              <a:rPr lang="en-US" altLang="zh-CN" dirty="0" err="1"/>
              <a:t>axes.unicode_minus</a:t>
            </a:r>
            <a:r>
              <a:rPr lang="en-US" altLang="zh-CN" dirty="0"/>
              <a:t>'] =False</a:t>
            </a:r>
          </a:p>
          <a:p>
            <a:r>
              <a:rPr lang="en-US" altLang="zh-CN" dirty="0"/>
              <a:t>fig=</a:t>
            </a:r>
            <a:r>
              <a:rPr lang="en-US" altLang="zh-CN" dirty="0" err="1"/>
              <a:t>plt.figure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ax=Axes3D(fig)</a:t>
            </a:r>
          </a:p>
          <a:p>
            <a:r>
              <a:rPr lang="en-US" altLang="zh-CN" dirty="0"/>
              <a:t>x=</a:t>
            </a:r>
            <a:r>
              <a:rPr lang="en-US" altLang="zh-CN" dirty="0" err="1"/>
              <a:t>np.arange</a:t>
            </a:r>
            <a:r>
              <a:rPr lang="en-US" altLang="zh-CN" dirty="0"/>
              <a:t>(-4,4,0.25)</a:t>
            </a:r>
          </a:p>
          <a:p>
            <a:r>
              <a:rPr lang="en-US" altLang="zh-CN" dirty="0"/>
              <a:t>y=</a:t>
            </a:r>
            <a:r>
              <a:rPr lang="en-US" altLang="zh-CN" dirty="0" err="1"/>
              <a:t>np.arange</a:t>
            </a:r>
            <a:r>
              <a:rPr lang="en-US" altLang="zh-CN" dirty="0"/>
              <a:t>(-4,4,0.25)</a:t>
            </a:r>
          </a:p>
          <a:p>
            <a:r>
              <a:rPr lang="en-US" altLang="zh-CN" dirty="0" err="1"/>
              <a:t>x,y</a:t>
            </a:r>
            <a:r>
              <a:rPr lang="en-US" altLang="zh-CN" dirty="0"/>
              <a:t>=</a:t>
            </a:r>
            <a:r>
              <a:rPr lang="en-US" altLang="zh-CN" dirty="0" err="1"/>
              <a:t>np.meshgrid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z=x*</a:t>
            </a:r>
            <a:r>
              <a:rPr lang="en-US" altLang="zh-CN" dirty="0" err="1"/>
              <a:t>x+y</a:t>
            </a:r>
            <a:r>
              <a:rPr lang="en-US" altLang="zh-CN" dirty="0"/>
              <a:t>*y</a:t>
            </a:r>
          </a:p>
          <a:p>
            <a:r>
              <a:rPr lang="en-US" altLang="zh-CN" dirty="0" err="1"/>
              <a:t>ax.plot_surface</a:t>
            </a:r>
            <a:r>
              <a:rPr lang="en-US" altLang="zh-CN" dirty="0"/>
              <a:t>(</a:t>
            </a:r>
            <a:r>
              <a:rPr lang="en-US" altLang="zh-CN" dirty="0" err="1"/>
              <a:t>x,y,z,rstride</a:t>
            </a:r>
            <a:r>
              <a:rPr lang="en-US" altLang="zh-CN" dirty="0"/>
              <a:t>=1,cstride=1,cmap="</a:t>
            </a:r>
            <a:r>
              <a:rPr lang="en-US" altLang="zh-CN" dirty="0" err="1"/>
              <a:t>PuBu</a:t>
            </a:r>
            <a:r>
              <a:rPr lang="en-US" altLang="zh-CN" dirty="0"/>
              <a:t>")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11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5622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495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95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 err="1"/>
              <a:t>plt.rcParams</a:t>
            </a:r>
            <a:r>
              <a:rPr lang="en-US" altLang="zh-CN" dirty="0"/>
              <a:t>['</a:t>
            </a:r>
            <a:r>
              <a:rPr lang="en-US" altLang="zh-CN" dirty="0" err="1"/>
              <a:t>font.sans</a:t>
            </a:r>
            <a:r>
              <a:rPr lang="en-US" altLang="zh-CN" dirty="0"/>
              <a:t>-serif']=['</a:t>
            </a:r>
            <a:r>
              <a:rPr lang="en-US" altLang="zh-CN" dirty="0" err="1"/>
              <a:t>SimHei</a:t>
            </a:r>
            <a:r>
              <a:rPr lang="en-US" altLang="zh-CN" dirty="0"/>
              <a:t>'] #</a:t>
            </a:r>
            <a:r>
              <a:rPr lang="zh-CN" altLang="en-US" dirty="0"/>
              <a:t>用来正常显示中文标签</a:t>
            </a:r>
          </a:p>
          <a:p>
            <a:r>
              <a:rPr lang="en-US" altLang="zh-CN" dirty="0" err="1"/>
              <a:t>plt.rcParams</a:t>
            </a:r>
            <a:r>
              <a:rPr lang="en-US" altLang="zh-CN" dirty="0"/>
              <a:t>['</a:t>
            </a:r>
            <a:r>
              <a:rPr lang="en-US" altLang="zh-CN" dirty="0" err="1"/>
              <a:t>axes.unicode_minus</a:t>
            </a:r>
            <a:r>
              <a:rPr lang="en-US" altLang="zh-CN" dirty="0"/>
              <a:t>']=False #</a:t>
            </a:r>
            <a:r>
              <a:rPr lang="zh-CN" altLang="en-US" dirty="0"/>
              <a:t>用来正常显示负号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([1,2,3,4,5],[2,3,8,6,7])</a:t>
            </a:r>
          </a:p>
          <a:p>
            <a:r>
              <a:rPr lang="en-US" altLang="zh-CN" dirty="0" err="1"/>
              <a:t>plt.title</a:t>
            </a:r>
            <a:r>
              <a:rPr lang="en-US" altLang="zh-CN" dirty="0"/>
              <a:t>("</a:t>
            </a:r>
            <a:r>
              <a:rPr lang="zh-CN" altLang="en-US" dirty="0"/>
              <a:t>坐标系</a:t>
            </a:r>
            <a:r>
              <a:rPr lang="en-US" altLang="zh-CN" dirty="0"/>
              <a:t>")</a:t>
            </a:r>
          </a:p>
          <a:p>
            <a:r>
              <a:rPr lang="en-US" altLang="zh-CN" dirty="0" err="1"/>
              <a:t>plt.xlabel</a:t>
            </a:r>
            <a:r>
              <a:rPr lang="en-US" altLang="zh-CN" dirty="0"/>
              <a:t>("</a:t>
            </a:r>
            <a:r>
              <a:rPr lang="zh-CN" altLang="en-US" dirty="0"/>
              <a:t>时间</a:t>
            </a:r>
            <a:r>
              <a:rPr lang="en-US" altLang="zh-CN" dirty="0"/>
              <a:t>(s)")</a:t>
            </a:r>
          </a:p>
          <a:p>
            <a:r>
              <a:rPr lang="en-US" altLang="zh-CN" dirty="0" err="1"/>
              <a:t>plt.ylabel</a:t>
            </a:r>
            <a:r>
              <a:rPr lang="en-US" altLang="zh-CN" dirty="0"/>
              <a:t>("</a:t>
            </a:r>
            <a:r>
              <a:rPr lang="zh-CN" altLang="en-US" dirty="0"/>
              <a:t>范围</a:t>
            </a:r>
            <a:r>
              <a:rPr lang="en-US" altLang="zh-CN" dirty="0"/>
              <a:t>(m)")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3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x=</a:t>
            </a:r>
            <a:r>
              <a:rPr lang="en-US" altLang="zh-CN" dirty="0" err="1"/>
              <a:t>np.linspace</a:t>
            </a:r>
            <a:r>
              <a:rPr lang="en-US" altLang="zh-CN" dirty="0"/>
              <a:t>(-1,1,50)</a:t>
            </a:r>
          </a:p>
          <a:p>
            <a:r>
              <a:rPr lang="en-US" altLang="zh-CN" dirty="0"/>
              <a:t>y=2*x-1</a:t>
            </a:r>
          </a:p>
          <a:p>
            <a:r>
              <a:rPr lang="en-US" altLang="zh-CN" dirty="0"/>
              <a:t>print(x)</a:t>
            </a:r>
          </a:p>
          <a:p>
            <a:r>
              <a:rPr lang="en-US" altLang="zh-CN" dirty="0"/>
              <a:t>print(y)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71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 err="1"/>
              <a:t>plt.rcParams</a:t>
            </a:r>
            <a:r>
              <a:rPr lang="en-US" altLang="zh-CN" dirty="0"/>
              <a:t>['</a:t>
            </a:r>
            <a:r>
              <a:rPr lang="en-US" altLang="zh-CN" dirty="0" err="1"/>
              <a:t>font.sans</a:t>
            </a:r>
            <a:r>
              <a:rPr lang="en-US" altLang="zh-CN" dirty="0"/>
              <a:t>-serif']=['</a:t>
            </a:r>
            <a:r>
              <a:rPr lang="en-US" altLang="zh-CN" dirty="0" err="1"/>
              <a:t>SimHei</a:t>
            </a:r>
            <a:r>
              <a:rPr lang="en-US" altLang="zh-CN" dirty="0"/>
              <a:t>'] #</a:t>
            </a:r>
            <a:r>
              <a:rPr lang="zh-CN" altLang="en-US" dirty="0"/>
              <a:t>用来正常显示中文标签</a:t>
            </a:r>
          </a:p>
          <a:p>
            <a:r>
              <a:rPr lang="en-US" altLang="zh-CN" dirty="0" err="1"/>
              <a:t>plt.rcParams</a:t>
            </a:r>
            <a:r>
              <a:rPr lang="en-US" altLang="zh-CN" dirty="0"/>
              <a:t>['</a:t>
            </a:r>
            <a:r>
              <a:rPr lang="en-US" altLang="zh-CN" dirty="0" err="1"/>
              <a:t>axes.unicode_minus</a:t>
            </a:r>
            <a:r>
              <a:rPr lang="en-US" altLang="zh-CN" dirty="0"/>
              <a:t>']=False #</a:t>
            </a:r>
            <a:r>
              <a:rPr lang="zh-CN" altLang="en-US" dirty="0"/>
              <a:t>用来正常显示负号</a:t>
            </a:r>
          </a:p>
          <a:p>
            <a:r>
              <a:rPr lang="en-US" altLang="zh-CN" dirty="0"/>
              <a:t>x=</a:t>
            </a:r>
            <a:r>
              <a:rPr lang="en-US" altLang="zh-CN" dirty="0" err="1"/>
              <a:t>np.linspace</a:t>
            </a:r>
            <a:r>
              <a:rPr lang="en-US" altLang="zh-CN" dirty="0"/>
              <a:t>(-1,1,50)</a:t>
            </a:r>
          </a:p>
          <a:p>
            <a:r>
              <a:rPr lang="en-US" altLang="zh-CN" dirty="0"/>
              <a:t>y=2*x*x-x-1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832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x=</a:t>
            </a:r>
            <a:r>
              <a:rPr lang="en-US" altLang="zh-CN" dirty="0" err="1"/>
              <a:t>np.linspace</a:t>
            </a:r>
            <a:r>
              <a:rPr lang="en-US" altLang="zh-CN" dirty="0"/>
              <a:t>(-3,3,50)</a:t>
            </a:r>
          </a:p>
          <a:p>
            <a:r>
              <a:rPr lang="en-US" altLang="zh-CN" dirty="0"/>
              <a:t>y1=2*x+1</a:t>
            </a:r>
          </a:p>
          <a:p>
            <a:r>
              <a:rPr lang="en-US" altLang="zh-CN" dirty="0"/>
              <a:t>y2=x*x</a:t>
            </a:r>
          </a:p>
          <a:p>
            <a:r>
              <a:rPr lang="en-US" altLang="zh-CN" dirty="0" err="1"/>
              <a:t>plt.figure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(x,y1)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(x,y2)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58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x=</a:t>
            </a:r>
            <a:r>
              <a:rPr lang="en-US" altLang="zh-CN" dirty="0" err="1"/>
              <a:t>np.linspace</a:t>
            </a:r>
            <a:r>
              <a:rPr lang="en-US" altLang="zh-CN" dirty="0"/>
              <a:t>(-3,3,50)</a:t>
            </a:r>
          </a:p>
          <a:p>
            <a:r>
              <a:rPr lang="en-US" altLang="zh-CN" dirty="0"/>
              <a:t>y1=2*x+1</a:t>
            </a:r>
          </a:p>
          <a:p>
            <a:r>
              <a:rPr lang="en-US" altLang="zh-CN" dirty="0"/>
              <a:t>y2=x*x</a:t>
            </a:r>
          </a:p>
          <a:p>
            <a:r>
              <a:rPr lang="en-US" altLang="zh-CN" dirty="0" err="1"/>
              <a:t>plt.figure</a:t>
            </a:r>
            <a:r>
              <a:rPr lang="en-US" altLang="zh-CN" dirty="0"/>
              <a:t>(num=1,figsize=(8,5))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(x,y1)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(x,y2,color='</a:t>
            </a:r>
            <a:r>
              <a:rPr lang="en-US" altLang="zh-CN" dirty="0" err="1"/>
              <a:t>red',linewidth</a:t>
            </a:r>
            <a:r>
              <a:rPr lang="en-US" altLang="zh-CN" dirty="0"/>
              <a:t>=1.0,linestyle=':’,</a:t>
            </a:r>
            <a:r>
              <a:rPr lang="en-US" altLang="zh-CN" dirty="0" err="1"/>
              <a:t>linestyle</a:t>
            </a:r>
            <a:r>
              <a:rPr lang="en-US" altLang="zh-CN" dirty="0"/>
              <a:t>=‘--’)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41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" y="-23054"/>
            <a:ext cx="9144001" cy="5146366"/>
          </a:xfrm>
          <a:prstGeom prst="rect">
            <a:avLst/>
          </a:prstGeom>
        </p:spPr>
      </p:pic>
      <p:cxnSp>
        <p:nvCxnSpPr>
          <p:cNvPr id="7" name="直接连接符 6"/>
          <p:cNvCxnSpPr>
            <a:cxnSpLocks/>
          </p:cNvCxnSpPr>
          <p:nvPr userDrawn="1"/>
        </p:nvCxnSpPr>
        <p:spPr>
          <a:xfrm>
            <a:off x="755576" y="483518"/>
            <a:ext cx="83884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96B2454-5A77-459B-9D55-FB0C2F60AC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83" y="-5759"/>
            <a:ext cx="585293" cy="7053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57B8C4-D14A-4D8C-90D6-18E404EBFC5C}"/>
              </a:ext>
            </a:extLst>
          </p:cNvPr>
          <p:cNvSpPr txBox="1"/>
          <p:nvPr userDrawn="1"/>
        </p:nvSpPr>
        <p:spPr>
          <a:xfrm>
            <a:off x="0" y="4866502"/>
            <a:ext cx="914400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语言程序设计</a:t>
            </a:r>
          </a:p>
        </p:txBody>
      </p:sp>
      <p:sp>
        <p:nvSpPr>
          <p:cNvPr id="18" name="TextBox 15"/>
          <p:cNvSpPr txBox="1"/>
          <p:nvPr userDrawn="1"/>
        </p:nvSpPr>
        <p:spPr>
          <a:xfrm>
            <a:off x="8509165" y="4850368"/>
            <a:ext cx="6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800" b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18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5636323-DE92-4DA9-9C34-034E4D7583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363" y="123478"/>
            <a:ext cx="1652356" cy="317596"/>
          </a:xfrm>
          <a:prstGeom prst="rect">
            <a:avLst/>
          </a:prstGeom>
        </p:spPr>
      </p:pic>
      <p:sp>
        <p:nvSpPr>
          <p:cNvPr id="29" name="标题 28">
            <a:extLst>
              <a:ext uri="{FF2B5EF4-FFF2-40B4-BE49-F238E27FC236}">
                <a16:creationId xmlns:a16="http://schemas.microsoft.com/office/drawing/2014/main" id="{4633D6FA-4F2E-44E6-ACBB-E987A331B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305" y="51470"/>
            <a:ext cx="2304257" cy="457996"/>
          </a:xfrm>
        </p:spPr>
        <p:txBody>
          <a:bodyPr/>
          <a:lstStyle>
            <a:lvl1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点此输入标题内容</a:t>
            </a:r>
          </a:p>
        </p:txBody>
      </p:sp>
      <p:sp>
        <p:nvSpPr>
          <p:cNvPr id="31" name="内容占位符 30">
            <a:extLst>
              <a:ext uri="{FF2B5EF4-FFF2-40B4-BE49-F238E27FC236}">
                <a16:creationId xmlns:a16="http://schemas.microsoft.com/office/drawing/2014/main" id="{F327A4D1-DF97-4E5B-83E7-78B9FCB1C8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1" y="855835"/>
            <a:ext cx="8722199" cy="3967959"/>
          </a:xfrm>
        </p:spPr>
        <p:txBody>
          <a:bodyPr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s.jianshu.com/go?to=http://matplotlib.org/examples/index.html" TargetMode="External"/><Relationship Id="rId2" Type="http://schemas.openxmlformats.org/officeDocument/2006/relationships/hyperlink" Target="http://matplotli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douban.com/simpl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8A47D2-9597-4A6F-9FF3-ECF4DBED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5" y="1"/>
            <a:ext cx="9144000" cy="3451280"/>
          </a:xfrm>
          <a:prstGeom prst="rect">
            <a:avLst/>
          </a:prstGeom>
          <a:effectLst>
            <a:reflection stA="50000" endA="300" endPos="38500" dir="5400000" sy="-100000" algn="bl" rotWithShape="0"/>
          </a:effectLst>
        </p:spPr>
      </p:pic>
      <p:pic>
        <p:nvPicPr>
          <p:cNvPr id="5" name="Picture 5" descr="矢量昆明理工大学校徽">
            <a:extLst>
              <a:ext uri="{FF2B5EF4-FFF2-40B4-BE49-F238E27FC236}">
                <a16:creationId xmlns:a16="http://schemas.microsoft.com/office/drawing/2014/main" id="{C8BE6BC1-9DF0-40A8-980C-AB278C24E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5" y="4628052"/>
            <a:ext cx="1727969" cy="446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222D31-5E16-4EB5-BEFD-B746DF263559}"/>
              </a:ext>
            </a:extLst>
          </p:cNvPr>
          <p:cNvSpPr txBox="1"/>
          <p:nvPr/>
        </p:nvSpPr>
        <p:spPr>
          <a:xfrm>
            <a:off x="1304184" y="3507855"/>
            <a:ext cx="6535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53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Python</a:t>
            </a:r>
            <a:r>
              <a:rPr lang="zh-CN" altLang="en-US" sz="4000" dirty="0">
                <a:solidFill>
                  <a:srgbClr val="253D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数据分析与机器学习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DE7446-C87D-4EEF-8CCF-11E42570A2AF}"/>
              </a:ext>
            </a:extLst>
          </p:cNvPr>
          <p:cNvSpPr txBox="1"/>
          <p:nvPr/>
        </p:nvSpPr>
        <p:spPr>
          <a:xfrm>
            <a:off x="2699794" y="432330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>
                  <a:solidFill>
                    <a:srgbClr val="005DA2"/>
                  </a:solidFill>
                </a:ln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昆明理工大学计算中心</a:t>
            </a:r>
          </a:p>
        </p:txBody>
      </p:sp>
    </p:spTree>
    <p:extLst>
      <p:ext uri="{BB962C8B-B14F-4D97-AF65-F5344CB8AC3E}">
        <p14:creationId xmlns:p14="http://schemas.microsoft.com/office/powerpoint/2010/main" val="2433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8A06D-9A61-49D3-949A-4CE5950E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绘制最简单的折线图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51995F-4534-471A-8694-F473184B09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1" y="650320"/>
            <a:ext cx="3851081" cy="3153846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BD2E46-891C-4BDB-8DA9-1B0A624BB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610730"/>
            <a:ext cx="4546834" cy="4153113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2A50AE0-36EE-4D5B-8D84-2777FEAFE387}"/>
              </a:ext>
            </a:extLst>
          </p:cNvPr>
          <p:cNvCxnSpPr>
            <a:cxnSpLocks/>
          </p:cNvCxnSpPr>
          <p:nvPr/>
        </p:nvCxnSpPr>
        <p:spPr>
          <a:xfrm>
            <a:off x="4572000" y="1513062"/>
            <a:ext cx="129614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DD0D44-801B-43A7-A07F-9A005DBBB82C}"/>
              </a:ext>
            </a:extLst>
          </p:cNvPr>
          <p:cNvCxnSpPr>
            <a:cxnSpLocks/>
          </p:cNvCxnSpPr>
          <p:nvPr/>
        </p:nvCxnSpPr>
        <p:spPr>
          <a:xfrm>
            <a:off x="352672" y="951854"/>
            <a:ext cx="21602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A7FDE7B-38EB-456E-8BCE-E57F7F136111}"/>
              </a:ext>
            </a:extLst>
          </p:cNvPr>
          <p:cNvCxnSpPr>
            <a:cxnSpLocks/>
          </p:cNvCxnSpPr>
          <p:nvPr/>
        </p:nvCxnSpPr>
        <p:spPr>
          <a:xfrm>
            <a:off x="395536" y="1104254"/>
            <a:ext cx="21602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28B8011-1423-4E37-A921-856FC8FF3AC4}"/>
              </a:ext>
            </a:extLst>
          </p:cNvPr>
          <p:cNvCxnSpPr>
            <a:cxnSpLocks/>
          </p:cNvCxnSpPr>
          <p:nvPr/>
        </p:nvCxnSpPr>
        <p:spPr>
          <a:xfrm>
            <a:off x="4572000" y="1672606"/>
            <a:ext cx="129614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355CD9E-CA87-45BF-969A-4AA4519709C7}"/>
              </a:ext>
            </a:extLst>
          </p:cNvPr>
          <p:cNvCxnSpPr>
            <a:cxnSpLocks/>
          </p:cNvCxnSpPr>
          <p:nvPr/>
        </p:nvCxnSpPr>
        <p:spPr>
          <a:xfrm>
            <a:off x="4572000" y="1851670"/>
            <a:ext cx="129614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标注: 线形 22">
            <a:extLst>
              <a:ext uri="{FF2B5EF4-FFF2-40B4-BE49-F238E27FC236}">
                <a16:creationId xmlns:a16="http://schemas.microsoft.com/office/drawing/2014/main" id="{EF11815C-CA0A-4F07-A946-D11D8F9A2EC7}"/>
              </a:ext>
            </a:extLst>
          </p:cNvPr>
          <p:cNvSpPr/>
          <p:nvPr/>
        </p:nvSpPr>
        <p:spPr>
          <a:xfrm>
            <a:off x="7596336" y="1672606"/>
            <a:ext cx="576064" cy="251052"/>
          </a:xfrm>
          <a:prstGeom prst="borderCallout1">
            <a:avLst>
              <a:gd name="adj1" fmla="val 18750"/>
              <a:gd name="adj2" fmla="val -8333"/>
              <a:gd name="adj3" fmla="val 197866"/>
              <a:gd name="adj4" fmla="val -15614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title</a:t>
            </a:r>
            <a:endParaRPr lang="zh-CN" altLang="en-US" sz="1500" dirty="0"/>
          </a:p>
        </p:txBody>
      </p:sp>
      <p:sp>
        <p:nvSpPr>
          <p:cNvPr id="24" name="标注: 线形 23">
            <a:extLst>
              <a:ext uri="{FF2B5EF4-FFF2-40B4-BE49-F238E27FC236}">
                <a16:creationId xmlns:a16="http://schemas.microsoft.com/office/drawing/2014/main" id="{A5034545-37B2-4B71-ABDE-0CE3E7A33F39}"/>
              </a:ext>
            </a:extLst>
          </p:cNvPr>
          <p:cNvSpPr/>
          <p:nvPr/>
        </p:nvSpPr>
        <p:spPr>
          <a:xfrm>
            <a:off x="7020272" y="4717867"/>
            <a:ext cx="720080" cy="251052"/>
          </a:xfrm>
          <a:prstGeom prst="borderCallout1">
            <a:avLst>
              <a:gd name="adj1" fmla="val 18750"/>
              <a:gd name="adj2" fmla="val -8333"/>
              <a:gd name="adj3" fmla="val -18394"/>
              <a:gd name="adj4" fmla="val -64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xlabel</a:t>
            </a:r>
            <a:endParaRPr lang="zh-CN" altLang="en-US" sz="1500" dirty="0"/>
          </a:p>
        </p:txBody>
      </p:sp>
      <p:sp>
        <p:nvSpPr>
          <p:cNvPr id="25" name="标注: 线形 24">
            <a:extLst>
              <a:ext uri="{FF2B5EF4-FFF2-40B4-BE49-F238E27FC236}">
                <a16:creationId xmlns:a16="http://schemas.microsoft.com/office/drawing/2014/main" id="{F5B17A78-492C-41D7-A3EA-3D6EBE74FC77}"/>
              </a:ext>
            </a:extLst>
          </p:cNvPr>
          <p:cNvSpPr/>
          <p:nvPr/>
        </p:nvSpPr>
        <p:spPr>
          <a:xfrm>
            <a:off x="4104518" y="4253053"/>
            <a:ext cx="648072" cy="251052"/>
          </a:xfrm>
          <a:prstGeom prst="borderCallout1">
            <a:avLst>
              <a:gd name="adj1" fmla="val -1169"/>
              <a:gd name="adj2" fmla="val 45680"/>
              <a:gd name="adj3" fmla="val -263108"/>
              <a:gd name="adj4" fmla="val 8814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ylabel</a:t>
            </a:r>
            <a:endParaRPr lang="zh-CN" altLang="en-US" sz="1500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9F2AFEB-8DFD-42C7-9D88-BFED971C6EA3}"/>
              </a:ext>
            </a:extLst>
          </p:cNvPr>
          <p:cNvSpPr/>
          <p:nvPr/>
        </p:nvSpPr>
        <p:spPr>
          <a:xfrm>
            <a:off x="4499992" y="895883"/>
            <a:ext cx="4546834" cy="33202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8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EF49B-5324-4DCC-ABC5-AD5B8555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np.linspace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08DF4E6-3789-4DA3-92E3-A9760847F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3" y="22509"/>
            <a:ext cx="5775097" cy="4637468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10446FA-0A10-4ECC-A65F-B829B651BAA3}"/>
              </a:ext>
            </a:extLst>
          </p:cNvPr>
          <p:cNvCxnSpPr>
            <a:cxnSpLocks/>
          </p:cNvCxnSpPr>
          <p:nvPr/>
        </p:nvCxnSpPr>
        <p:spPr>
          <a:xfrm>
            <a:off x="2699792" y="627534"/>
            <a:ext cx="165618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F2C35D8-204F-4E23-B805-93ECA3641288}"/>
              </a:ext>
            </a:extLst>
          </p:cNvPr>
          <p:cNvSpPr/>
          <p:nvPr/>
        </p:nvSpPr>
        <p:spPr>
          <a:xfrm>
            <a:off x="2483768" y="1232559"/>
            <a:ext cx="6048672" cy="169915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3480115-6504-47D4-A576-3C59976075C7}"/>
              </a:ext>
            </a:extLst>
          </p:cNvPr>
          <p:cNvCxnSpPr>
            <a:cxnSpLocks/>
          </p:cNvCxnSpPr>
          <p:nvPr/>
        </p:nvCxnSpPr>
        <p:spPr>
          <a:xfrm>
            <a:off x="2699792" y="843558"/>
            <a:ext cx="50405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8B81FEF-266E-46D8-9908-1257E9466D21}"/>
              </a:ext>
            </a:extLst>
          </p:cNvPr>
          <p:cNvSpPr/>
          <p:nvPr/>
        </p:nvSpPr>
        <p:spPr>
          <a:xfrm>
            <a:off x="2483768" y="2931718"/>
            <a:ext cx="6048672" cy="169915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55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E95CF-5C76-492B-923E-B491C8F1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一次函数和二次函数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2092F0-2BC8-48C8-A370-EED7A12922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323"/>
            <a:ext cx="4584936" cy="393720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FF0886-A0DB-42FA-B424-54A9810D3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86323"/>
            <a:ext cx="5264421" cy="399435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B32B8FB-A6EE-4D66-A73F-219279ED920C}"/>
              </a:ext>
            </a:extLst>
          </p:cNvPr>
          <p:cNvCxnSpPr>
            <a:cxnSpLocks/>
          </p:cNvCxnSpPr>
          <p:nvPr/>
        </p:nvCxnSpPr>
        <p:spPr>
          <a:xfrm>
            <a:off x="107504" y="1707654"/>
            <a:ext cx="86409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D56B1E3-299F-4CAE-A38B-DE026B098592}"/>
              </a:ext>
            </a:extLst>
          </p:cNvPr>
          <p:cNvCxnSpPr>
            <a:cxnSpLocks/>
          </p:cNvCxnSpPr>
          <p:nvPr/>
        </p:nvCxnSpPr>
        <p:spPr>
          <a:xfrm>
            <a:off x="5335512" y="1607070"/>
            <a:ext cx="792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7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CFB8F-5D5F-459A-8D4D-596642A2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多函数的画法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2A1852-5998-420F-95BD-D3CFB75D00D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506"/>
            <a:ext cx="4677187" cy="4392488"/>
          </a:xfr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0D6357-2C6F-4F5D-BEAD-6C07D6A2CC31}"/>
              </a:ext>
            </a:extLst>
          </p:cNvPr>
          <p:cNvCxnSpPr>
            <a:cxnSpLocks/>
          </p:cNvCxnSpPr>
          <p:nvPr/>
        </p:nvCxnSpPr>
        <p:spPr>
          <a:xfrm>
            <a:off x="683568" y="1635646"/>
            <a:ext cx="10081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111CE76-2967-40FD-B5CE-731731B39524}"/>
              </a:ext>
            </a:extLst>
          </p:cNvPr>
          <p:cNvCxnSpPr>
            <a:cxnSpLocks/>
          </p:cNvCxnSpPr>
          <p:nvPr/>
        </p:nvCxnSpPr>
        <p:spPr>
          <a:xfrm>
            <a:off x="683568" y="1810658"/>
            <a:ext cx="10081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83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6EB43-FF63-4753-83C9-A2FC33AF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1835ECD-4E9F-4185-B4C8-ED52E722AA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81" y="74717"/>
            <a:ext cx="5709275" cy="4896544"/>
          </a:xfr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920CFFE-A3E3-4F04-BE83-AE1E695C8B12}"/>
              </a:ext>
            </a:extLst>
          </p:cNvPr>
          <p:cNvCxnSpPr>
            <a:cxnSpLocks/>
          </p:cNvCxnSpPr>
          <p:nvPr/>
        </p:nvCxnSpPr>
        <p:spPr>
          <a:xfrm>
            <a:off x="2108474" y="1131590"/>
            <a:ext cx="131139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E13ECD3-358C-4283-882E-2B4283489B23}"/>
              </a:ext>
            </a:extLst>
          </p:cNvPr>
          <p:cNvCxnSpPr>
            <a:cxnSpLocks/>
          </p:cNvCxnSpPr>
          <p:nvPr/>
        </p:nvCxnSpPr>
        <p:spPr>
          <a:xfrm>
            <a:off x="2339752" y="1491630"/>
            <a:ext cx="28803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F632408-F553-487B-9615-458753061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743881"/>
              </p:ext>
            </p:extLst>
          </p:nvPr>
        </p:nvGraphicFramePr>
        <p:xfrm>
          <a:off x="6588224" y="771550"/>
          <a:ext cx="23042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77219872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632518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线形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08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73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虚线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5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点划线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0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: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点线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871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5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AE801-08B5-4CD6-867A-A48B4427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2DFAB1F-3AC9-4C74-AFE8-46FC3D586B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1" y="-236563"/>
            <a:ext cx="5810117" cy="5380063"/>
          </a:xfr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AC28CAD-475D-4F3E-A938-156C1EAAB112}"/>
              </a:ext>
            </a:extLst>
          </p:cNvPr>
          <p:cNvSpPr/>
          <p:nvPr/>
        </p:nvSpPr>
        <p:spPr>
          <a:xfrm>
            <a:off x="971600" y="1275606"/>
            <a:ext cx="2016224" cy="33107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3FB8BF1-C2FA-48A0-90D0-9B09AE0D3363}"/>
              </a:ext>
            </a:extLst>
          </p:cNvPr>
          <p:cNvSpPr/>
          <p:nvPr/>
        </p:nvSpPr>
        <p:spPr>
          <a:xfrm>
            <a:off x="971600" y="1609560"/>
            <a:ext cx="2016224" cy="30098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6640E40-DF02-41C1-841C-CE543B0FFC24}"/>
              </a:ext>
            </a:extLst>
          </p:cNvPr>
          <p:cNvCxnSpPr>
            <a:cxnSpLocks/>
          </p:cNvCxnSpPr>
          <p:nvPr/>
        </p:nvCxnSpPr>
        <p:spPr>
          <a:xfrm>
            <a:off x="1043608" y="2067694"/>
            <a:ext cx="496855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BC01314-A3D0-4E48-9193-9555D20F7CF8}"/>
              </a:ext>
            </a:extLst>
          </p:cNvPr>
          <p:cNvSpPr/>
          <p:nvPr/>
        </p:nvSpPr>
        <p:spPr>
          <a:xfrm>
            <a:off x="1008516" y="3313585"/>
            <a:ext cx="288031" cy="49581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CB9865E-45D7-4C17-9091-11FAFFE77027}"/>
              </a:ext>
            </a:extLst>
          </p:cNvPr>
          <p:cNvSpPr/>
          <p:nvPr/>
        </p:nvSpPr>
        <p:spPr>
          <a:xfrm>
            <a:off x="3102093" y="4816759"/>
            <a:ext cx="533803" cy="32674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0990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6B37E09F-8171-4AB0-AC2D-4F3B08F49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-31815"/>
            <a:ext cx="5432238" cy="50298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D6ADEF-8C42-4B1D-BCD1-D3ED3179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legend()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2B02D29-6F77-4C2D-A265-0EB837FAD61E}"/>
              </a:ext>
            </a:extLst>
          </p:cNvPr>
          <p:cNvCxnSpPr>
            <a:cxnSpLocks/>
          </p:cNvCxnSpPr>
          <p:nvPr/>
        </p:nvCxnSpPr>
        <p:spPr>
          <a:xfrm>
            <a:off x="4139952" y="1275606"/>
            <a:ext cx="86409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328607E-DA57-46FE-9A02-2F5EEA298D7A}"/>
              </a:ext>
            </a:extLst>
          </p:cNvPr>
          <p:cNvCxnSpPr>
            <a:cxnSpLocks/>
          </p:cNvCxnSpPr>
          <p:nvPr/>
        </p:nvCxnSpPr>
        <p:spPr>
          <a:xfrm>
            <a:off x="6372200" y="1419622"/>
            <a:ext cx="792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8E98464-46DB-4397-91B3-5E55F33237F8}"/>
              </a:ext>
            </a:extLst>
          </p:cNvPr>
          <p:cNvCxnSpPr>
            <a:cxnSpLocks/>
          </p:cNvCxnSpPr>
          <p:nvPr/>
        </p:nvCxnSpPr>
        <p:spPr>
          <a:xfrm>
            <a:off x="3347864" y="2211710"/>
            <a:ext cx="12241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71254E65-D632-4375-9D85-599C3BCEB91E}"/>
              </a:ext>
            </a:extLst>
          </p:cNvPr>
          <p:cNvSpPr/>
          <p:nvPr/>
        </p:nvSpPr>
        <p:spPr>
          <a:xfrm>
            <a:off x="6501342" y="2408378"/>
            <a:ext cx="792088" cy="5233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D9EAEE64-3D21-46F0-9148-6B36D24E0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04373"/>
              </p:ext>
            </p:extLst>
          </p:nvPr>
        </p:nvGraphicFramePr>
        <p:xfrm>
          <a:off x="467544" y="971550"/>
          <a:ext cx="1840570" cy="304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0570">
                  <a:extLst>
                    <a:ext uri="{9D8B030D-6E8A-4147-A177-3AD203B41FA5}">
                      <a16:colId xmlns:a16="http://schemas.microsoft.com/office/drawing/2014/main" val="10337003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upper right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576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upper left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673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lower left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3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lower right 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70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027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center left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661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center right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2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lower center 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037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upper center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16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center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481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5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80188-F76E-457F-B1D3-68DD0FF7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来自于</a:t>
            </a:r>
            <a:r>
              <a:rPr lang="en-US" altLang="zh-CN" dirty="0"/>
              <a:t>csv</a:t>
            </a:r>
            <a:r>
              <a:rPr lang="zh-CN" altLang="en-US" dirty="0"/>
              <a:t>文件的数据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B04DA0-9F9A-445C-AF57-89DE2C17F7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55525"/>
            <a:ext cx="4752528" cy="4251783"/>
          </a:xfr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5228114-1632-4133-9CF1-6466AE24173E}"/>
              </a:ext>
            </a:extLst>
          </p:cNvPr>
          <p:cNvCxnSpPr>
            <a:cxnSpLocks/>
          </p:cNvCxnSpPr>
          <p:nvPr/>
        </p:nvCxnSpPr>
        <p:spPr>
          <a:xfrm>
            <a:off x="1954545" y="1173535"/>
            <a:ext cx="20882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AFB060-B975-45E1-A034-7576E4E18067}"/>
              </a:ext>
            </a:extLst>
          </p:cNvPr>
          <p:cNvCxnSpPr>
            <a:cxnSpLocks/>
          </p:cNvCxnSpPr>
          <p:nvPr/>
        </p:nvCxnSpPr>
        <p:spPr>
          <a:xfrm>
            <a:off x="2771800" y="1419622"/>
            <a:ext cx="25202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24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0A9E7-77E0-4796-A341-AEB500E2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80F353F-E259-4B85-86A2-36C92C9A8AA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0"/>
            <a:ext cx="5184576" cy="4748898"/>
          </a:xfrm>
        </p:spPr>
      </p:pic>
    </p:spTree>
    <p:extLst>
      <p:ext uri="{BB962C8B-B14F-4D97-AF65-F5344CB8AC3E}">
        <p14:creationId xmlns:p14="http://schemas.microsoft.com/office/powerpoint/2010/main" val="355596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EDAF3-47D9-42C9-AE37-9D8635844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E69F61-028A-4FCF-9588-60982FFC052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1" y="51469"/>
            <a:ext cx="4692999" cy="5027645"/>
          </a:xfr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066E545-E1B0-4731-B98A-2B3E90108FE5}"/>
              </a:ext>
            </a:extLst>
          </p:cNvPr>
          <p:cNvCxnSpPr>
            <a:cxnSpLocks/>
          </p:cNvCxnSpPr>
          <p:nvPr/>
        </p:nvCxnSpPr>
        <p:spPr>
          <a:xfrm>
            <a:off x="683568" y="1419622"/>
            <a:ext cx="194421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170694" y="177982"/>
            <a:chExt cx="3936003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5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itchFamily="34" charset="0"/>
                </a:rPr>
                <a:t>03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067944" y="2176498"/>
            <a:ext cx="4392488" cy="62325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endParaRPr lang="en-GB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940152" y="1274819"/>
            <a:ext cx="432048" cy="432835"/>
            <a:chOff x="6084168" y="1274820"/>
            <a:chExt cx="432048" cy="432834"/>
          </a:xfrm>
        </p:grpSpPr>
        <p:sp>
          <p:nvSpPr>
            <p:cNvPr id="11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2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4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5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92081" y="1274819"/>
            <a:ext cx="432833" cy="432835"/>
            <a:chOff x="5436096" y="1274820"/>
            <a:chExt cx="432833" cy="432834"/>
          </a:xfrm>
        </p:grpSpPr>
        <p:sp>
          <p:nvSpPr>
            <p:cNvPr id="17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47865" y="1274819"/>
            <a:ext cx="432833" cy="432835"/>
            <a:chOff x="3491880" y="1274820"/>
            <a:chExt cx="432833" cy="432834"/>
          </a:xfrm>
        </p:grpSpPr>
        <p:sp>
          <p:nvSpPr>
            <p:cNvPr id="20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1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95937" y="1274819"/>
            <a:ext cx="432833" cy="432835"/>
            <a:chOff x="4139952" y="1274820"/>
            <a:chExt cx="432833" cy="432834"/>
          </a:xfrm>
        </p:grpSpPr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4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-1" y="3943819"/>
            <a:ext cx="5076057" cy="500139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数据绘图工具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-Matplotlib</a:t>
            </a:r>
            <a:endParaRPr lang="en-GB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ED20E39-178A-48EC-A1CC-2DB52C292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27" y="3663013"/>
            <a:ext cx="4138498" cy="10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8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13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4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6" presetClass="emph" presetSubtype="0" fill="hold" grpId="1" nodeType="withEffect"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25" grpId="0"/>
      <p:bldP spid="2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73FE1-B080-4FB3-BB14-9D57C649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431666-0169-4887-8D7B-2903F28797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51469"/>
            <a:ext cx="4119711" cy="5003977"/>
          </a:xfrm>
        </p:spPr>
      </p:pic>
    </p:spTree>
    <p:extLst>
      <p:ext uri="{BB962C8B-B14F-4D97-AF65-F5344CB8AC3E}">
        <p14:creationId xmlns:p14="http://schemas.microsoft.com/office/powerpoint/2010/main" val="882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2474A-D5ED-4533-A90D-1E708316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05" y="51470"/>
            <a:ext cx="1599431" cy="457996"/>
          </a:xfrm>
        </p:spPr>
        <p:txBody>
          <a:bodyPr/>
          <a:lstStyle/>
          <a:p>
            <a:r>
              <a:rPr lang="en-US" altLang="zh-CN" dirty="0"/>
              <a:t>P250</a:t>
            </a:r>
            <a:r>
              <a:rPr lang="zh-CN" altLang="zh-CN" dirty="0"/>
              <a:t>例</a:t>
            </a:r>
            <a:r>
              <a:rPr lang="en-US" altLang="zh-CN" dirty="0"/>
              <a:t>9.1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65B63C-0BBA-4F85-A4B4-DF310F5081C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6895047" cy="4680520"/>
          </a:xfr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C097DC1-165E-4C47-B8E2-91D7646764E7}"/>
              </a:ext>
            </a:extLst>
          </p:cNvPr>
          <p:cNvSpPr/>
          <p:nvPr/>
        </p:nvSpPr>
        <p:spPr>
          <a:xfrm>
            <a:off x="6084168" y="1616317"/>
            <a:ext cx="1587137" cy="5233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78CCED9-D478-4839-AF05-655234B30FC9}"/>
              </a:ext>
            </a:extLst>
          </p:cNvPr>
          <p:cNvCxnSpPr>
            <a:cxnSpLocks/>
          </p:cNvCxnSpPr>
          <p:nvPr/>
        </p:nvCxnSpPr>
        <p:spPr>
          <a:xfrm>
            <a:off x="3131840" y="699542"/>
            <a:ext cx="18002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FDE23D-7641-43B5-89BE-4A226FDF5503}"/>
              </a:ext>
            </a:extLst>
          </p:cNvPr>
          <p:cNvCxnSpPr>
            <a:cxnSpLocks/>
          </p:cNvCxnSpPr>
          <p:nvPr/>
        </p:nvCxnSpPr>
        <p:spPr>
          <a:xfrm>
            <a:off x="3131840" y="899664"/>
            <a:ext cx="295232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1056B4C-777A-4935-B723-C146EF2ABAB9}"/>
              </a:ext>
            </a:extLst>
          </p:cNvPr>
          <p:cNvCxnSpPr>
            <a:cxnSpLocks/>
          </p:cNvCxnSpPr>
          <p:nvPr/>
        </p:nvCxnSpPr>
        <p:spPr>
          <a:xfrm>
            <a:off x="6300192" y="1059582"/>
            <a:ext cx="266429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51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43147-9E1B-4B48-8C00-4A3C9476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05" y="51470"/>
            <a:ext cx="1527423" cy="457996"/>
          </a:xfrm>
        </p:spPr>
        <p:txBody>
          <a:bodyPr/>
          <a:lstStyle/>
          <a:p>
            <a:r>
              <a:rPr lang="en-US" altLang="zh-CN" dirty="0"/>
              <a:t>P253 </a:t>
            </a:r>
            <a:r>
              <a:rPr lang="zh-CN" altLang="en-US" dirty="0"/>
              <a:t>例</a:t>
            </a:r>
            <a:r>
              <a:rPr lang="en-US" altLang="zh-CN" dirty="0"/>
              <a:t>9.3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505B38-2AF7-479C-A639-C01E0840D11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0"/>
            <a:ext cx="7452412" cy="4876006"/>
          </a:xfr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5AF1767-F0F4-4A83-838E-D59520647319}"/>
              </a:ext>
            </a:extLst>
          </p:cNvPr>
          <p:cNvCxnSpPr>
            <a:cxnSpLocks/>
          </p:cNvCxnSpPr>
          <p:nvPr/>
        </p:nvCxnSpPr>
        <p:spPr>
          <a:xfrm>
            <a:off x="2843808" y="1162033"/>
            <a:ext cx="158417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0B8449B-2843-4CF9-9AE1-825657962802}"/>
              </a:ext>
            </a:extLst>
          </p:cNvPr>
          <p:cNvCxnSpPr>
            <a:cxnSpLocks/>
          </p:cNvCxnSpPr>
          <p:nvPr/>
        </p:nvCxnSpPr>
        <p:spPr>
          <a:xfrm>
            <a:off x="2843808" y="1355998"/>
            <a:ext cx="158417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F73EC29-24BD-4039-A063-69D7BBEE196E}"/>
              </a:ext>
            </a:extLst>
          </p:cNvPr>
          <p:cNvCxnSpPr>
            <a:cxnSpLocks/>
          </p:cNvCxnSpPr>
          <p:nvPr/>
        </p:nvCxnSpPr>
        <p:spPr>
          <a:xfrm>
            <a:off x="2843808" y="1530571"/>
            <a:ext cx="50405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4637FF-3773-48C7-A978-FB6A3B54F9B6}"/>
              </a:ext>
            </a:extLst>
          </p:cNvPr>
          <p:cNvCxnSpPr>
            <a:cxnSpLocks/>
          </p:cNvCxnSpPr>
          <p:nvPr/>
        </p:nvCxnSpPr>
        <p:spPr>
          <a:xfrm>
            <a:off x="2843808" y="1707654"/>
            <a:ext cx="64807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90BBE76E-5EEE-49F9-B356-7A5DEC7A0323}"/>
              </a:ext>
            </a:extLst>
          </p:cNvPr>
          <p:cNvSpPr/>
          <p:nvPr/>
        </p:nvSpPr>
        <p:spPr>
          <a:xfrm>
            <a:off x="3704943" y="4083919"/>
            <a:ext cx="1083081" cy="3600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6846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24197-2B2B-4A8B-A364-A9E9827E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P254 </a:t>
            </a:r>
            <a:r>
              <a:rPr lang="zh-CN" altLang="en-US" dirty="0"/>
              <a:t>例</a:t>
            </a:r>
            <a:r>
              <a:rPr lang="en-US" altLang="zh-CN" dirty="0"/>
              <a:t>18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65A6A5-79AB-4398-BD96-98549744D4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23" y="627534"/>
            <a:ext cx="4940554" cy="3708591"/>
          </a:xfrm>
        </p:spPr>
      </p:pic>
    </p:spTree>
    <p:extLst>
      <p:ext uri="{BB962C8B-B14F-4D97-AF65-F5344CB8AC3E}">
        <p14:creationId xmlns:p14="http://schemas.microsoft.com/office/powerpoint/2010/main" val="1369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64573-2024-4BBD-99CB-CAE85101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完整代码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7487F-426B-4C3B-839D-C1C33992B7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matplotlib</a:t>
            </a:r>
          </a:p>
          <a:p>
            <a:r>
              <a:rPr lang="en-US" altLang="zh-CN" dirty="0" err="1"/>
              <a:t>matplotlib.rcParams</a:t>
            </a:r>
            <a:r>
              <a:rPr lang="en-US" altLang="zh-CN" dirty="0"/>
              <a:t>['</a:t>
            </a:r>
            <a:r>
              <a:rPr lang="en-US" altLang="zh-CN" dirty="0" err="1"/>
              <a:t>font.family</a:t>
            </a:r>
            <a:r>
              <a:rPr lang="en-US" altLang="zh-CN" dirty="0"/>
              <a:t>']='</a:t>
            </a:r>
            <a:r>
              <a:rPr lang="en-US" altLang="zh-CN" dirty="0" err="1"/>
              <a:t>SimHei</a:t>
            </a:r>
            <a:r>
              <a:rPr lang="en-US" altLang="zh-CN" dirty="0"/>
              <a:t>'</a:t>
            </a:r>
          </a:p>
          <a:p>
            <a:r>
              <a:rPr lang="en-US" altLang="zh-CN" dirty="0" err="1"/>
              <a:t>matplotlib.rcParams</a:t>
            </a:r>
            <a:r>
              <a:rPr lang="en-US" altLang="zh-CN" dirty="0"/>
              <a:t>['</a:t>
            </a:r>
            <a:r>
              <a:rPr lang="en-US" altLang="zh-CN" dirty="0" err="1"/>
              <a:t>font.sans</a:t>
            </a:r>
            <a:r>
              <a:rPr lang="en-US" altLang="zh-CN" dirty="0"/>
              <a:t>-serif'] = ['</a:t>
            </a:r>
            <a:r>
              <a:rPr lang="en-US" altLang="zh-CN" dirty="0" err="1"/>
              <a:t>SimHei</a:t>
            </a:r>
            <a:r>
              <a:rPr lang="en-US" altLang="zh-CN" dirty="0"/>
              <a:t>']</a:t>
            </a:r>
          </a:p>
          <a:p>
            <a:r>
              <a:rPr lang="en-US" altLang="zh-CN" dirty="0"/>
              <a:t>def Draw(</a:t>
            </a:r>
            <a:r>
              <a:rPr lang="en-US" altLang="zh-CN" dirty="0" err="1"/>
              <a:t>pcolor</a:t>
            </a:r>
            <a:r>
              <a:rPr lang="en-US" altLang="zh-CN" dirty="0"/>
              <a:t>, </a:t>
            </a:r>
            <a:r>
              <a:rPr lang="en-US" altLang="zh-CN" dirty="0" err="1"/>
              <a:t>nt_point</a:t>
            </a:r>
            <a:r>
              <a:rPr lang="en-US" altLang="zh-CN" dirty="0"/>
              <a:t>, </a:t>
            </a:r>
            <a:r>
              <a:rPr lang="en-US" altLang="zh-CN" dirty="0" err="1"/>
              <a:t>nt_text</a:t>
            </a:r>
            <a:r>
              <a:rPr lang="en-US" altLang="zh-CN" dirty="0"/>
              <a:t>, </a:t>
            </a:r>
            <a:r>
              <a:rPr lang="en-US" altLang="zh-CN" dirty="0" err="1"/>
              <a:t>nt_size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plt.plot</a:t>
            </a:r>
            <a:r>
              <a:rPr lang="en-US" altLang="zh-CN" dirty="0"/>
              <a:t>(x, y, 'k', label="$</a:t>
            </a:r>
            <a:r>
              <a:rPr lang="en-US" altLang="zh-CN" dirty="0" err="1"/>
              <a:t>exp_decay</a:t>
            </a:r>
            <a:r>
              <a:rPr lang="en-US" altLang="zh-CN" dirty="0"/>
              <a:t>$", color=</a:t>
            </a:r>
            <a:r>
              <a:rPr lang="en-US" altLang="zh-CN" dirty="0" err="1"/>
              <a:t>pcolor</a:t>
            </a:r>
            <a:r>
              <a:rPr lang="en-US" altLang="zh-CN" dirty="0"/>
              <a:t>, linewidth=3, </a:t>
            </a:r>
            <a:r>
              <a:rPr lang="en-US" altLang="zh-CN" dirty="0" err="1"/>
              <a:t>linestyle</a:t>
            </a:r>
            <a:r>
              <a:rPr lang="en-US" altLang="zh-CN" dirty="0"/>
              <a:t>="-")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plt.plot</a:t>
            </a:r>
            <a:r>
              <a:rPr lang="en-US" altLang="zh-CN" dirty="0"/>
              <a:t>(x, z, "b--", label="$cos(x^2)$", linewidth=1)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plt.xlabel</a:t>
            </a:r>
            <a:r>
              <a:rPr lang="en-US" altLang="zh-CN" dirty="0"/>
              <a:t>('</a:t>
            </a:r>
            <a:r>
              <a:rPr lang="zh-CN" altLang="en-US" dirty="0"/>
              <a:t>时间</a:t>
            </a:r>
            <a:r>
              <a:rPr lang="en-US" altLang="zh-CN" dirty="0"/>
              <a:t>(s)')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plt.ylabel</a:t>
            </a:r>
            <a:r>
              <a:rPr lang="en-US" altLang="zh-CN" dirty="0"/>
              <a:t>('</a:t>
            </a:r>
            <a:r>
              <a:rPr lang="zh-CN" altLang="en-US" dirty="0"/>
              <a:t>幅度</a:t>
            </a:r>
            <a:r>
              <a:rPr lang="en-US" altLang="zh-CN" dirty="0"/>
              <a:t>(mV)')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plt.title</a:t>
            </a:r>
            <a:r>
              <a:rPr lang="en-US" altLang="zh-CN" dirty="0"/>
              <a:t>("</a:t>
            </a:r>
            <a:r>
              <a:rPr lang="zh-CN" altLang="en-US" dirty="0"/>
              <a:t>阻尼衰减曲线绘制</a:t>
            </a:r>
            <a:r>
              <a:rPr lang="en-US" altLang="zh-CN" dirty="0"/>
              <a:t>")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plt.annotate</a:t>
            </a:r>
            <a:r>
              <a:rPr lang="en-US" altLang="zh-CN" dirty="0"/>
              <a:t>('$\cos(2 \pi t) \exp(-t)$', </a:t>
            </a:r>
            <a:r>
              <a:rPr lang="en-US" altLang="zh-CN" dirty="0" err="1"/>
              <a:t>xy</a:t>
            </a:r>
            <a:r>
              <a:rPr lang="en-US" altLang="zh-CN" dirty="0"/>
              <a:t>=</a:t>
            </a:r>
            <a:r>
              <a:rPr lang="en-US" altLang="zh-CN" dirty="0" err="1"/>
              <a:t>nt_point</a:t>
            </a:r>
            <a:r>
              <a:rPr lang="en-US" altLang="zh-CN" dirty="0"/>
              <a:t>, </a:t>
            </a:r>
            <a:r>
              <a:rPr lang="en-US" altLang="zh-CN" dirty="0" err="1"/>
              <a:t>xytext</a:t>
            </a:r>
            <a:r>
              <a:rPr lang="en-US" altLang="zh-CN" dirty="0"/>
              <a:t>=</a:t>
            </a:r>
            <a:r>
              <a:rPr lang="en-US" altLang="zh-CN" dirty="0" err="1"/>
              <a:t>nt_text</a:t>
            </a:r>
            <a:r>
              <a:rPr lang="en-US" altLang="zh-CN" dirty="0"/>
              <a:t>, </a:t>
            </a:r>
            <a:r>
              <a:rPr lang="en-US" altLang="zh-CN" dirty="0" err="1"/>
              <a:t>fontsize</a:t>
            </a:r>
            <a:r>
              <a:rPr lang="en-US" altLang="zh-CN" dirty="0"/>
              <a:t>=</a:t>
            </a:r>
            <a:r>
              <a:rPr lang="en-US" altLang="zh-CN" dirty="0" err="1"/>
              <a:t>nt_size</a:t>
            </a:r>
            <a:r>
              <a:rPr lang="en-US" altLang="zh-CN" dirty="0"/>
              <a:t>,\</a:t>
            </a:r>
          </a:p>
          <a:p>
            <a:r>
              <a:rPr lang="en-US" altLang="zh-CN" dirty="0"/>
              <a:t>               </a:t>
            </a:r>
            <a:r>
              <a:rPr lang="en-US" altLang="zh-CN" dirty="0" err="1"/>
              <a:t>arrowprops</a:t>
            </a:r>
            <a:r>
              <a:rPr lang="en-US" altLang="zh-CN" dirty="0"/>
              <a:t>=</a:t>
            </a:r>
            <a:r>
              <a:rPr lang="en-US" altLang="zh-CN" dirty="0" err="1"/>
              <a:t>dict</a:t>
            </a:r>
            <a:r>
              <a:rPr lang="en-US" altLang="zh-CN" dirty="0"/>
              <a:t>(</a:t>
            </a:r>
            <a:r>
              <a:rPr lang="en-US" altLang="zh-CN" dirty="0" err="1"/>
              <a:t>arrowstyle</a:t>
            </a:r>
            <a:r>
              <a:rPr lang="en-US" altLang="zh-CN" dirty="0"/>
              <a:t>='-&gt;', </a:t>
            </a:r>
            <a:r>
              <a:rPr lang="en-US" altLang="zh-CN" dirty="0" err="1"/>
              <a:t>connectionstyle</a:t>
            </a:r>
            <a:r>
              <a:rPr lang="en-US" altLang="zh-CN" dirty="0"/>
              <a:t>="arc3,rad=.1"))</a:t>
            </a:r>
          </a:p>
          <a:p>
            <a:r>
              <a:rPr lang="en-US" altLang="zh-CN" dirty="0"/>
              <a:t>def Shadow(a, b):</a:t>
            </a:r>
          </a:p>
          <a:p>
            <a:r>
              <a:rPr lang="en-US" altLang="zh-CN" dirty="0"/>
              <a:t>    ix = (x&gt;a) &amp; (x&lt;b)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plt.fill_between</a:t>
            </a:r>
            <a:r>
              <a:rPr lang="en-US" altLang="zh-CN" dirty="0"/>
              <a:t>(x,y,0,where=</a:t>
            </a:r>
            <a:r>
              <a:rPr lang="en-US" altLang="zh-CN" dirty="0" err="1"/>
              <a:t>ix,facecolor</a:t>
            </a:r>
            <a:r>
              <a:rPr lang="en-US" altLang="zh-CN" dirty="0"/>
              <a:t>='grey', alpha=0.25)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plt.text</a:t>
            </a:r>
            <a:r>
              <a:rPr lang="en-US" altLang="zh-CN" dirty="0"/>
              <a:t>(0.5 * (a + b), 0.2, "$\</a:t>
            </a:r>
            <a:r>
              <a:rPr lang="en-US" altLang="zh-CN" dirty="0" err="1"/>
              <a:t>int_a^b</a:t>
            </a:r>
            <a:r>
              <a:rPr lang="en-US" altLang="zh-CN" dirty="0"/>
              <a:t> f(x)\</a:t>
            </a:r>
            <a:r>
              <a:rPr lang="en-US" altLang="zh-CN" dirty="0" err="1"/>
              <a:t>mathrm</a:t>
            </a:r>
            <a:r>
              <a:rPr lang="en-US" altLang="zh-CN" dirty="0"/>
              <a:t>{d}x$", \</a:t>
            </a:r>
          </a:p>
          <a:p>
            <a:r>
              <a:rPr lang="en-US" altLang="zh-CN" dirty="0"/>
              <a:t>             </a:t>
            </a:r>
            <a:r>
              <a:rPr lang="en-US" altLang="zh-CN" dirty="0" err="1"/>
              <a:t>horizontalalignment</a:t>
            </a:r>
            <a:r>
              <a:rPr lang="en-US" altLang="zh-CN" dirty="0"/>
              <a:t>='center')</a:t>
            </a:r>
          </a:p>
          <a:p>
            <a:r>
              <a:rPr lang="en-US" altLang="zh-CN" dirty="0"/>
              <a:t>def </a:t>
            </a:r>
            <a:r>
              <a:rPr lang="en-US" altLang="zh-CN" dirty="0" err="1"/>
              <a:t>XY_Axis</a:t>
            </a:r>
            <a:r>
              <a:rPr lang="en-US" altLang="zh-CN" dirty="0"/>
              <a:t>(</a:t>
            </a:r>
            <a:r>
              <a:rPr lang="en-US" altLang="zh-CN" dirty="0" err="1"/>
              <a:t>x_start</a:t>
            </a:r>
            <a:r>
              <a:rPr lang="en-US" altLang="zh-CN" dirty="0"/>
              <a:t>, </a:t>
            </a:r>
            <a:r>
              <a:rPr lang="en-US" altLang="zh-CN" dirty="0" err="1"/>
              <a:t>x_end</a:t>
            </a:r>
            <a:r>
              <a:rPr lang="en-US" altLang="zh-CN" dirty="0"/>
              <a:t>, </a:t>
            </a:r>
            <a:r>
              <a:rPr lang="en-US" altLang="zh-CN" dirty="0" err="1"/>
              <a:t>y_start</a:t>
            </a:r>
            <a:r>
              <a:rPr lang="en-US" altLang="zh-CN" dirty="0"/>
              <a:t>, </a:t>
            </a:r>
            <a:r>
              <a:rPr lang="en-US" altLang="zh-CN" dirty="0" err="1"/>
              <a:t>y_end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plt.xlim</a:t>
            </a:r>
            <a:r>
              <a:rPr lang="en-US" altLang="zh-CN" dirty="0"/>
              <a:t>(</a:t>
            </a:r>
            <a:r>
              <a:rPr lang="en-US" altLang="zh-CN" dirty="0" err="1"/>
              <a:t>x_start</a:t>
            </a:r>
            <a:r>
              <a:rPr lang="en-US" altLang="zh-CN" dirty="0"/>
              <a:t>, </a:t>
            </a:r>
            <a:r>
              <a:rPr lang="en-US" altLang="zh-CN" dirty="0" err="1"/>
              <a:t>x_end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plt.ylim</a:t>
            </a:r>
            <a:r>
              <a:rPr lang="en-US" altLang="zh-CN" dirty="0"/>
              <a:t>(</a:t>
            </a:r>
            <a:r>
              <a:rPr lang="en-US" altLang="zh-CN" dirty="0" err="1"/>
              <a:t>y_start</a:t>
            </a:r>
            <a:r>
              <a:rPr lang="en-US" altLang="zh-CN" dirty="0"/>
              <a:t>, </a:t>
            </a:r>
            <a:r>
              <a:rPr lang="en-US" altLang="zh-CN" dirty="0" err="1"/>
              <a:t>y_end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plt.xticks</a:t>
            </a:r>
            <a:r>
              <a:rPr lang="en-US" altLang="zh-CN" dirty="0"/>
              <a:t>([</a:t>
            </a:r>
            <a:r>
              <a:rPr lang="en-US" altLang="zh-CN" dirty="0" err="1"/>
              <a:t>np.pi</a:t>
            </a:r>
            <a:r>
              <a:rPr lang="en-US" altLang="zh-CN" dirty="0"/>
              <a:t>/3, 2 * </a:t>
            </a:r>
            <a:r>
              <a:rPr lang="en-US" altLang="zh-CN" dirty="0" err="1"/>
              <a:t>np.pi</a:t>
            </a:r>
            <a:r>
              <a:rPr lang="en-US" altLang="zh-CN" dirty="0"/>
              <a:t>/3, 1 * </a:t>
            </a:r>
            <a:r>
              <a:rPr lang="en-US" altLang="zh-CN" dirty="0" err="1"/>
              <a:t>np.pi</a:t>
            </a:r>
            <a:r>
              <a:rPr lang="en-US" altLang="zh-CN" dirty="0"/>
              <a:t>, 4 * </a:t>
            </a:r>
            <a:r>
              <a:rPr lang="en-US" altLang="zh-CN" dirty="0" err="1"/>
              <a:t>np.pi</a:t>
            </a:r>
            <a:r>
              <a:rPr lang="en-US" altLang="zh-CN" dirty="0"/>
              <a:t>/3, 5 * </a:t>
            </a:r>
            <a:r>
              <a:rPr lang="en-US" altLang="zh-CN" dirty="0" err="1"/>
              <a:t>np.pi</a:t>
            </a:r>
            <a:r>
              <a:rPr lang="en-US" altLang="zh-CN" dirty="0"/>
              <a:t>/3], \</a:t>
            </a:r>
          </a:p>
          <a:p>
            <a:r>
              <a:rPr lang="en-US" altLang="zh-CN" dirty="0"/>
              <a:t>               ['$\pi/3$', '$2\pi/3$', '$\pi$', '$4\pi/3$', '$5\pi/3$'])</a:t>
            </a:r>
          </a:p>
          <a:p>
            <a:r>
              <a:rPr lang="en-US" altLang="zh-CN" dirty="0"/>
              <a:t>x = </a:t>
            </a:r>
            <a:r>
              <a:rPr lang="en-US" altLang="zh-CN" dirty="0" err="1"/>
              <a:t>np.linspace</a:t>
            </a:r>
            <a:r>
              <a:rPr lang="en-US" altLang="zh-CN" dirty="0"/>
              <a:t>(0.0, 6.0, 100)</a:t>
            </a:r>
          </a:p>
          <a:p>
            <a:r>
              <a:rPr lang="en-US" altLang="zh-CN" dirty="0"/>
              <a:t>y = </a:t>
            </a:r>
            <a:r>
              <a:rPr lang="en-US" altLang="zh-CN" dirty="0" err="1"/>
              <a:t>np.cos</a:t>
            </a:r>
            <a:r>
              <a:rPr lang="en-US" altLang="zh-CN" dirty="0"/>
              <a:t>(2 * </a:t>
            </a:r>
            <a:r>
              <a:rPr lang="en-US" altLang="zh-CN" dirty="0" err="1"/>
              <a:t>np.pi</a:t>
            </a:r>
            <a:r>
              <a:rPr lang="en-US" altLang="zh-CN" dirty="0"/>
              <a:t> * x) * </a:t>
            </a:r>
            <a:r>
              <a:rPr lang="en-US" altLang="zh-CN" dirty="0" err="1"/>
              <a:t>np.exp</a:t>
            </a:r>
            <a:r>
              <a:rPr lang="en-US" altLang="zh-CN" dirty="0"/>
              <a:t>(-x)+0.8</a:t>
            </a:r>
          </a:p>
          <a:p>
            <a:r>
              <a:rPr lang="en-US" altLang="zh-CN" dirty="0"/>
              <a:t>z = 0.5 * </a:t>
            </a:r>
            <a:r>
              <a:rPr lang="en-US" altLang="zh-CN" dirty="0" err="1"/>
              <a:t>np.cos</a:t>
            </a:r>
            <a:r>
              <a:rPr lang="en-US" altLang="zh-CN" dirty="0"/>
              <a:t>(x ** 2)+0.8</a:t>
            </a:r>
          </a:p>
          <a:p>
            <a:r>
              <a:rPr lang="en-US" altLang="zh-CN" dirty="0" err="1"/>
              <a:t>note_point,note_text,note_size</a:t>
            </a:r>
            <a:r>
              <a:rPr lang="en-US" altLang="zh-CN" dirty="0"/>
              <a:t> = (1, </a:t>
            </a:r>
            <a:r>
              <a:rPr lang="en-US" altLang="zh-CN" dirty="0" err="1"/>
              <a:t>np.cos</a:t>
            </a:r>
            <a:r>
              <a:rPr lang="en-US" altLang="zh-CN" dirty="0"/>
              <a:t>(2 * </a:t>
            </a:r>
            <a:r>
              <a:rPr lang="en-US" altLang="zh-CN" dirty="0" err="1"/>
              <a:t>np.pi</a:t>
            </a:r>
            <a:r>
              <a:rPr lang="en-US" altLang="zh-CN" dirty="0"/>
              <a:t>) * </a:t>
            </a:r>
            <a:r>
              <a:rPr lang="en-US" altLang="zh-CN" dirty="0" err="1"/>
              <a:t>np.exp</a:t>
            </a:r>
            <a:r>
              <a:rPr lang="en-US" altLang="zh-CN" dirty="0"/>
              <a:t>(-1)+0.8),(1, 1.4), 14</a:t>
            </a:r>
          </a:p>
          <a:p>
            <a:r>
              <a:rPr lang="en-US" altLang="zh-CN" dirty="0"/>
              <a:t>fig = </a:t>
            </a:r>
            <a:r>
              <a:rPr lang="en-US" altLang="zh-CN" dirty="0" err="1"/>
              <a:t>plt.figure</a:t>
            </a:r>
            <a:r>
              <a:rPr lang="en-US" altLang="zh-CN" dirty="0"/>
              <a:t>(</a:t>
            </a:r>
            <a:r>
              <a:rPr lang="en-US" altLang="zh-CN" dirty="0" err="1"/>
              <a:t>figsize</a:t>
            </a:r>
            <a:r>
              <a:rPr lang="en-US" altLang="zh-CN" dirty="0"/>
              <a:t>=(8, 6), </a:t>
            </a:r>
            <a:r>
              <a:rPr lang="en-US" altLang="zh-CN" dirty="0" err="1"/>
              <a:t>facecolor</a:t>
            </a:r>
            <a:r>
              <a:rPr lang="en-US" altLang="zh-CN" dirty="0"/>
              <a:t>="white")</a:t>
            </a:r>
          </a:p>
          <a:p>
            <a:r>
              <a:rPr lang="en-US" altLang="zh-CN" dirty="0" err="1"/>
              <a:t>plt.subplot</a:t>
            </a:r>
            <a:r>
              <a:rPr lang="en-US" altLang="zh-CN" dirty="0"/>
              <a:t>(111)</a:t>
            </a:r>
          </a:p>
          <a:p>
            <a:r>
              <a:rPr lang="en-US" altLang="zh-CN" dirty="0"/>
              <a:t>Draw("red", </a:t>
            </a:r>
            <a:r>
              <a:rPr lang="en-US" altLang="zh-CN" dirty="0" err="1"/>
              <a:t>note_point</a:t>
            </a:r>
            <a:r>
              <a:rPr lang="en-US" altLang="zh-CN" dirty="0"/>
              <a:t>, </a:t>
            </a:r>
            <a:r>
              <a:rPr lang="en-US" altLang="zh-CN" dirty="0" err="1"/>
              <a:t>note_text</a:t>
            </a:r>
            <a:r>
              <a:rPr lang="en-US" altLang="zh-CN" dirty="0"/>
              <a:t>, </a:t>
            </a:r>
            <a:r>
              <a:rPr lang="en-US" altLang="zh-CN" dirty="0" err="1"/>
              <a:t>note_size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XY_Axis</a:t>
            </a:r>
            <a:r>
              <a:rPr lang="en-US" altLang="zh-CN" dirty="0"/>
              <a:t>(0, 5, 0, 1.8)</a:t>
            </a:r>
          </a:p>
          <a:p>
            <a:r>
              <a:rPr lang="en-US" altLang="zh-CN" dirty="0"/>
              <a:t>Shadow(0.8, 3)</a:t>
            </a:r>
          </a:p>
          <a:p>
            <a:r>
              <a:rPr lang="en-US" altLang="zh-CN" dirty="0" err="1"/>
              <a:t>plt.legend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plt.savefig</a:t>
            </a:r>
            <a:r>
              <a:rPr lang="en-US" altLang="zh-CN" dirty="0"/>
              <a:t>('sample.JPG')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5A54C-E663-4D67-89FA-C98ED853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子图的画法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8D859B-0652-4740-AEB9-1DAEC43208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27534"/>
            <a:ext cx="3531749" cy="1719808"/>
          </a:xfrm>
        </p:spPr>
      </p:pic>
      <p:sp>
        <p:nvSpPr>
          <p:cNvPr id="7" name="AutoShape 4" descr="C:\Users\Thinkpad\AppData\Local\Microsoft\Windows\INetCache\Content.MSO\ppt8266.tmp">
            <a:extLst>
              <a:ext uri="{FF2B5EF4-FFF2-40B4-BE49-F238E27FC236}">
                <a16:creationId xmlns:a16="http://schemas.microsoft.com/office/drawing/2014/main" id="{68B8D305-9BE5-4D8B-A9F9-DC42F4DF7E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99BFC8-DC06-4BF6-B7C2-815F322BF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30" y="508602"/>
            <a:ext cx="5141820" cy="379588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0E69EB8-6879-4ACE-92C1-20B604484296}"/>
              </a:ext>
            </a:extLst>
          </p:cNvPr>
          <p:cNvCxnSpPr>
            <a:cxnSpLocks/>
          </p:cNvCxnSpPr>
          <p:nvPr/>
        </p:nvCxnSpPr>
        <p:spPr>
          <a:xfrm>
            <a:off x="1187624" y="1491630"/>
            <a:ext cx="18722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4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6BFEA-7279-421C-AE7B-FB1370D9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47134F-D54F-4A2A-AE35-96AE95A996C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27534"/>
            <a:ext cx="5202184" cy="2304256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ABA859-2A07-482A-B3F3-37239C7C0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15" y="1419622"/>
            <a:ext cx="3594285" cy="3435527"/>
          </a:xfrm>
          <a:prstGeom prst="rect">
            <a:avLst/>
          </a:prstGeom>
        </p:spPr>
      </p:pic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B61F1921-AE14-4D82-9061-B12FD09D05EE}"/>
              </a:ext>
            </a:extLst>
          </p:cNvPr>
          <p:cNvSpPr/>
          <p:nvPr/>
        </p:nvSpPr>
        <p:spPr>
          <a:xfrm>
            <a:off x="5508104" y="280468"/>
            <a:ext cx="1296144" cy="3470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7527"/>
              <a:gd name="adj6" fmla="val -19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图的尺寸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16027E3-AB75-499C-B028-AEA9A9981E0A}"/>
              </a:ext>
            </a:extLst>
          </p:cNvPr>
          <p:cNvCxnSpPr>
            <a:cxnSpLocks/>
          </p:cNvCxnSpPr>
          <p:nvPr/>
        </p:nvCxnSpPr>
        <p:spPr>
          <a:xfrm>
            <a:off x="395536" y="2427734"/>
            <a:ext cx="496855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34D72DC-E7D2-440A-B0B4-F9CBF172B372}"/>
              </a:ext>
            </a:extLst>
          </p:cNvPr>
          <p:cNvCxnSpPr>
            <a:cxnSpLocks/>
          </p:cNvCxnSpPr>
          <p:nvPr/>
        </p:nvCxnSpPr>
        <p:spPr>
          <a:xfrm>
            <a:off x="416286" y="2715766"/>
            <a:ext cx="42277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ABF7D9B-BE0C-491A-A7AB-5D951D0E53B4}"/>
              </a:ext>
            </a:extLst>
          </p:cNvPr>
          <p:cNvSpPr/>
          <p:nvPr/>
        </p:nvSpPr>
        <p:spPr>
          <a:xfrm>
            <a:off x="596305" y="3507854"/>
            <a:ext cx="4407743" cy="720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请大家尝试把</a:t>
            </a:r>
            <a:r>
              <a:rPr lang="en-US" altLang="zh-CN" dirty="0"/>
              <a:t>ppt16</a:t>
            </a:r>
            <a:r>
              <a:rPr lang="zh-CN" altLang="en-US" dirty="0"/>
              <a:t>页的两个函数的图画在这里面？</a:t>
            </a:r>
          </a:p>
        </p:txBody>
      </p:sp>
    </p:spTree>
    <p:extLst>
      <p:ext uri="{BB962C8B-B14F-4D97-AF65-F5344CB8AC3E}">
        <p14:creationId xmlns:p14="http://schemas.microsoft.com/office/powerpoint/2010/main" val="41332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471CB-C69E-4E1E-BB45-0649B7E4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79BC2D-00CA-4180-A5E6-8D804DAA5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17" y="3003798"/>
            <a:ext cx="3556183" cy="1936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7CC8DA-B518-483F-9524-63F714269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" y="7666"/>
            <a:ext cx="5444747" cy="299613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AF1767A-8B56-42C8-8471-8787ACAB7BB8}"/>
              </a:ext>
            </a:extLst>
          </p:cNvPr>
          <p:cNvCxnSpPr>
            <a:cxnSpLocks/>
          </p:cNvCxnSpPr>
          <p:nvPr/>
        </p:nvCxnSpPr>
        <p:spPr>
          <a:xfrm>
            <a:off x="52686" y="1635646"/>
            <a:ext cx="343919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标注: 弯曲线形 13">
            <a:extLst>
              <a:ext uri="{FF2B5EF4-FFF2-40B4-BE49-F238E27FC236}">
                <a16:creationId xmlns:a16="http://schemas.microsoft.com/office/drawing/2014/main" id="{AF440FE3-B480-4359-AD01-859FCC01C667}"/>
              </a:ext>
            </a:extLst>
          </p:cNvPr>
          <p:cNvSpPr/>
          <p:nvPr/>
        </p:nvSpPr>
        <p:spPr>
          <a:xfrm>
            <a:off x="5508104" y="280468"/>
            <a:ext cx="2808312" cy="10671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4512"/>
              <a:gd name="adj6" fmla="val -71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取出时间中的月份</a:t>
            </a:r>
            <a:endParaRPr lang="en-US" altLang="zh-CN" dirty="0"/>
          </a:p>
          <a:p>
            <a:pPr algn="ctr"/>
            <a:r>
              <a:rPr lang="zh-CN" altLang="en-US" dirty="0"/>
              <a:t>如果想取年份或者日期</a:t>
            </a:r>
            <a:endParaRPr lang="en-US" altLang="zh-CN" dirty="0"/>
          </a:p>
          <a:p>
            <a:pPr algn="ctr"/>
            <a:r>
              <a:rPr lang="zh-CN" altLang="en-US" dirty="0"/>
              <a:t>或者周几</a:t>
            </a:r>
          </a:p>
        </p:txBody>
      </p:sp>
    </p:spTree>
    <p:extLst>
      <p:ext uri="{BB962C8B-B14F-4D97-AF65-F5344CB8AC3E}">
        <p14:creationId xmlns:p14="http://schemas.microsoft.com/office/powerpoint/2010/main" val="126611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4E55F-6FBB-4229-937B-3071630D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FE5C3A-700A-4AF7-A46C-31CE9BFB12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540747"/>
            <a:ext cx="4427984" cy="221399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C53960-0F99-432E-9427-81433B0ED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" y="51470"/>
            <a:ext cx="6274122" cy="23305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F6FC84-758B-495E-810E-970908D0C3B9}"/>
              </a:ext>
            </a:extLst>
          </p:cNvPr>
          <p:cNvSpPr/>
          <p:nvPr/>
        </p:nvSpPr>
        <p:spPr>
          <a:xfrm>
            <a:off x="172717" y="2893530"/>
            <a:ext cx="4407743" cy="1334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请给此图加上</a:t>
            </a:r>
            <a:r>
              <a:rPr lang="en-US" altLang="zh-CN" dirty="0"/>
              <a:t>legend</a:t>
            </a:r>
          </a:p>
          <a:p>
            <a:pPr algn="ctr"/>
            <a:r>
              <a:rPr lang="zh-CN" altLang="en-US" dirty="0"/>
              <a:t>数轴的</a:t>
            </a:r>
            <a:r>
              <a:rPr lang="en-US" altLang="zh-CN" dirty="0"/>
              <a:t>label</a:t>
            </a:r>
          </a:p>
          <a:p>
            <a:pPr algn="ctr"/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5C26B13-DC8F-4DC4-B4C5-A0D7ED58FA41}"/>
              </a:ext>
            </a:extLst>
          </p:cNvPr>
          <p:cNvCxnSpPr>
            <a:cxnSpLocks/>
          </p:cNvCxnSpPr>
          <p:nvPr/>
        </p:nvCxnSpPr>
        <p:spPr>
          <a:xfrm>
            <a:off x="0" y="2067694"/>
            <a:ext cx="615617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E278D7F-6CEF-46F2-AD35-0DF6762A9793}"/>
              </a:ext>
            </a:extLst>
          </p:cNvPr>
          <p:cNvCxnSpPr>
            <a:cxnSpLocks/>
          </p:cNvCxnSpPr>
          <p:nvPr/>
        </p:nvCxnSpPr>
        <p:spPr>
          <a:xfrm>
            <a:off x="0" y="2211710"/>
            <a:ext cx="17636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74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CF86F-E185-4CC3-83F2-F7AE663E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运动的余弦函数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483CEAF-801C-4CD6-9ACB-A2C9B73030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21342"/>
            <a:ext cx="5544616" cy="4327314"/>
          </a:xfrm>
        </p:spPr>
      </p:pic>
    </p:spTree>
    <p:extLst>
      <p:ext uri="{BB962C8B-B14F-4D97-AF65-F5344CB8AC3E}">
        <p14:creationId xmlns:p14="http://schemas.microsoft.com/office/powerpoint/2010/main" val="174993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539553" y="524823"/>
            <a:ext cx="1745196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本讲提纲</a:t>
            </a:r>
            <a:endParaRPr lang="en-GB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38573" y="1059582"/>
            <a:ext cx="7649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2339753" y="1712770"/>
            <a:ext cx="894259" cy="523220"/>
            <a:chOff x="2215144" y="927951"/>
            <a:chExt cx="1244730" cy="959254"/>
          </a:xfrm>
        </p:grpSpPr>
        <p:sp>
          <p:nvSpPr>
            <p:cNvPr id="46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itchFamily="34" charset="0"/>
              </a:endParaRPr>
            </a:p>
          </p:txBody>
        </p:sp>
        <p:sp>
          <p:nvSpPr>
            <p:cNvPr id="47" name="文本框 9"/>
            <p:cNvSpPr txBox="1"/>
            <p:nvPr/>
          </p:nvSpPr>
          <p:spPr>
            <a:xfrm>
              <a:off x="2393075" y="927951"/>
              <a:ext cx="1066799" cy="959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Impact" pitchFamily="34" charset="0"/>
                </a:rPr>
                <a:t>01</a:t>
              </a:r>
              <a:endParaRPr lang="zh-CN" altLang="en-US" sz="28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339753" y="2392384"/>
            <a:ext cx="894259" cy="523220"/>
            <a:chOff x="2215144" y="1952311"/>
            <a:chExt cx="1244730" cy="959257"/>
          </a:xfrm>
        </p:grpSpPr>
        <p:sp>
          <p:nvSpPr>
            <p:cNvPr id="49" name="平行四边形 48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itchFamily="34" charset="0"/>
              </a:endParaRPr>
            </a:p>
          </p:txBody>
        </p:sp>
        <p:sp>
          <p:nvSpPr>
            <p:cNvPr id="50" name="文本框 10"/>
            <p:cNvSpPr txBox="1"/>
            <p:nvPr/>
          </p:nvSpPr>
          <p:spPr>
            <a:xfrm>
              <a:off x="2393075" y="1952311"/>
              <a:ext cx="1066799" cy="95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Impact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339753" y="3094233"/>
            <a:ext cx="894259" cy="523220"/>
            <a:chOff x="2215144" y="3018134"/>
            <a:chExt cx="1244730" cy="959253"/>
          </a:xfrm>
        </p:grpSpPr>
        <p:sp>
          <p:nvSpPr>
            <p:cNvPr id="52" name="平行四边形 51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itchFamily="34" charset="0"/>
              </a:endParaRPr>
            </a:p>
          </p:txBody>
        </p:sp>
        <p:sp>
          <p:nvSpPr>
            <p:cNvPr id="53" name="文本框 11"/>
            <p:cNvSpPr txBox="1"/>
            <p:nvPr/>
          </p:nvSpPr>
          <p:spPr>
            <a:xfrm>
              <a:off x="2393075" y="3018134"/>
              <a:ext cx="1066799" cy="959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Impact" pitchFamily="34" charset="0"/>
                </a:rPr>
                <a:t>03</a:t>
              </a:r>
              <a:endParaRPr lang="zh-CN" altLang="en-US" sz="28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339753" y="3776722"/>
            <a:ext cx="894259" cy="523220"/>
            <a:chOff x="2215144" y="4047039"/>
            <a:chExt cx="1244730" cy="959254"/>
          </a:xfrm>
        </p:grpSpPr>
        <p:sp>
          <p:nvSpPr>
            <p:cNvPr id="55" name="平行四边形 54"/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itchFamily="34" charset="0"/>
              </a:endParaRPr>
            </a:p>
          </p:txBody>
        </p:sp>
        <p:sp>
          <p:nvSpPr>
            <p:cNvPr id="56" name="文本框 12"/>
            <p:cNvSpPr txBox="1"/>
            <p:nvPr/>
          </p:nvSpPr>
          <p:spPr>
            <a:xfrm>
              <a:off x="2393075" y="4047039"/>
              <a:ext cx="1066799" cy="959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Impact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019005" y="1726081"/>
            <a:ext cx="3857251" cy="459690"/>
            <a:chOff x="4315150" y="953426"/>
            <a:chExt cx="3857250" cy="540057"/>
          </a:xfrm>
        </p:grpSpPr>
        <p:sp>
          <p:nvSpPr>
            <p:cNvPr id="61" name="矩形 60"/>
            <p:cNvSpPr/>
            <p:nvPr/>
          </p:nvSpPr>
          <p:spPr>
            <a:xfrm>
              <a:off x="4841197" y="1036090"/>
              <a:ext cx="2827148" cy="406785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1" rIns="68580" bIns="34291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Matplotlib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019005" y="2420233"/>
            <a:ext cx="3857251" cy="459690"/>
            <a:chOff x="4315150" y="1647579"/>
            <a:chExt cx="3857250" cy="540057"/>
          </a:xfrm>
        </p:grpSpPr>
        <p:sp>
          <p:nvSpPr>
            <p:cNvPr id="64" name="矩形 63"/>
            <p:cNvSpPr/>
            <p:nvPr/>
          </p:nvSpPr>
          <p:spPr>
            <a:xfrm>
              <a:off x="4841197" y="1730243"/>
              <a:ext cx="2827148" cy="406785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1" rIns="68580" bIns="34291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折线图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019005" y="3114384"/>
            <a:ext cx="3857251" cy="459690"/>
            <a:chOff x="4315150" y="2341731"/>
            <a:chExt cx="3857250" cy="540057"/>
          </a:xfrm>
        </p:grpSpPr>
        <p:sp>
          <p:nvSpPr>
            <p:cNvPr id="67" name="矩形 66"/>
            <p:cNvSpPr/>
            <p:nvPr/>
          </p:nvSpPr>
          <p:spPr>
            <a:xfrm>
              <a:off x="4841197" y="2424395"/>
              <a:ext cx="2827146" cy="406785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1" rIns="68580" bIns="34291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散点图、柱状图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平行四边形 67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19005" y="3808537"/>
            <a:ext cx="3857251" cy="459690"/>
            <a:chOff x="4315150" y="3035884"/>
            <a:chExt cx="3857250" cy="540057"/>
          </a:xfrm>
        </p:grpSpPr>
        <p:sp>
          <p:nvSpPr>
            <p:cNvPr id="70" name="矩形 69"/>
            <p:cNvSpPr/>
            <p:nvPr/>
          </p:nvSpPr>
          <p:spPr>
            <a:xfrm>
              <a:off x="4841197" y="3118548"/>
              <a:ext cx="2827148" cy="406785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1" rIns="68580" bIns="34291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三维立体图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平行四边形 70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956376" y="490833"/>
            <a:ext cx="432048" cy="432835"/>
            <a:chOff x="6084168" y="1274820"/>
            <a:chExt cx="432048" cy="432834"/>
          </a:xfrm>
        </p:grpSpPr>
        <p:sp>
          <p:nvSpPr>
            <p:cNvPr id="35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6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60232" y="491226"/>
            <a:ext cx="432048" cy="432048"/>
            <a:chOff x="4788024" y="1275213"/>
            <a:chExt cx="432048" cy="432048"/>
          </a:xfrm>
        </p:grpSpPr>
        <p:sp>
          <p:nvSpPr>
            <p:cNvPr id="38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9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08305" y="490833"/>
            <a:ext cx="432833" cy="432835"/>
            <a:chOff x="5436096" y="1274820"/>
            <a:chExt cx="432833" cy="432834"/>
          </a:xfrm>
        </p:grpSpPr>
        <p:sp>
          <p:nvSpPr>
            <p:cNvPr id="41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2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64089" y="490833"/>
            <a:ext cx="432833" cy="432835"/>
            <a:chOff x="3491880" y="1274820"/>
            <a:chExt cx="432833" cy="432834"/>
          </a:xfrm>
        </p:grpSpPr>
        <p:sp>
          <p:nvSpPr>
            <p:cNvPr id="75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76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012161" y="490833"/>
            <a:ext cx="432833" cy="432835"/>
            <a:chOff x="4139952" y="1274820"/>
            <a:chExt cx="432833" cy="432834"/>
          </a:xfrm>
        </p:grpSpPr>
        <p:sp>
          <p:nvSpPr>
            <p:cNvPr id="78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79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4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9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23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withGroup">
                            <p:stCondLst>
                              <p:cond delay="28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3300"/>
                            </p:stCondLst>
                            <p:childTnLst>
                              <p:par>
                                <p:cTn id="58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withGroup">
                            <p:stCondLst>
                              <p:cond delay="3800"/>
                            </p:stCondLst>
                            <p:childTnLst>
                              <p:par>
                                <p:cTn id="6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D9A899-06D2-4B92-B58F-62581B3A9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6" r="19073" b="37400"/>
          <a:stretch/>
        </p:blipFill>
        <p:spPr>
          <a:xfrm>
            <a:off x="593626" y="23855"/>
            <a:ext cx="8241899" cy="470813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4A84A5C-9FF2-4557-A355-48D3F4A48C3B}"/>
              </a:ext>
            </a:extLst>
          </p:cNvPr>
          <p:cNvCxnSpPr>
            <a:cxnSpLocks/>
          </p:cNvCxnSpPr>
          <p:nvPr/>
        </p:nvCxnSpPr>
        <p:spPr>
          <a:xfrm>
            <a:off x="683568" y="899664"/>
            <a:ext cx="38884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F7FF959-0A82-49DD-9659-8192105CF893}"/>
              </a:ext>
            </a:extLst>
          </p:cNvPr>
          <p:cNvCxnSpPr>
            <a:cxnSpLocks/>
          </p:cNvCxnSpPr>
          <p:nvPr/>
        </p:nvCxnSpPr>
        <p:spPr>
          <a:xfrm>
            <a:off x="683568" y="1643597"/>
            <a:ext cx="316835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E73E457-3A9F-4306-8301-0A1092AABAD7}"/>
              </a:ext>
            </a:extLst>
          </p:cNvPr>
          <p:cNvSpPr/>
          <p:nvPr/>
        </p:nvSpPr>
        <p:spPr>
          <a:xfrm>
            <a:off x="467544" y="1851671"/>
            <a:ext cx="4536504" cy="86409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9F91AB9-1C59-4A0F-A627-64346C295AD9}"/>
              </a:ext>
            </a:extLst>
          </p:cNvPr>
          <p:cNvSpPr/>
          <p:nvPr/>
        </p:nvSpPr>
        <p:spPr>
          <a:xfrm>
            <a:off x="442107" y="2859779"/>
            <a:ext cx="4536504" cy="86409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13E788A-8729-4282-955F-E7A8786576BC}"/>
              </a:ext>
            </a:extLst>
          </p:cNvPr>
          <p:cNvCxnSpPr>
            <a:cxnSpLocks/>
          </p:cNvCxnSpPr>
          <p:nvPr/>
        </p:nvCxnSpPr>
        <p:spPr>
          <a:xfrm>
            <a:off x="4139952" y="4212032"/>
            <a:ext cx="38884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6D088D-B74A-4120-8B4B-C96B1D7D23E2}"/>
              </a:ext>
            </a:extLst>
          </p:cNvPr>
          <p:cNvCxnSpPr>
            <a:cxnSpLocks/>
          </p:cNvCxnSpPr>
          <p:nvPr/>
        </p:nvCxnSpPr>
        <p:spPr>
          <a:xfrm>
            <a:off x="4139952" y="4515966"/>
            <a:ext cx="46085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0178FFB-7918-4EB6-8BD2-7D8228D8EC6B}"/>
              </a:ext>
            </a:extLst>
          </p:cNvPr>
          <p:cNvCxnSpPr>
            <a:cxnSpLocks/>
          </p:cNvCxnSpPr>
          <p:nvPr/>
        </p:nvCxnSpPr>
        <p:spPr>
          <a:xfrm>
            <a:off x="683568" y="1147492"/>
            <a:ext cx="25922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1A5D3D-76AB-4DB0-9572-57E76CB3CC32}"/>
              </a:ext>
            </a:extLst>
          </p:cNvPr>
          <p:cNvCxnSpPr>
            <a:cxnSpLocks/>
          </p:cNvCxnSpPr>
          <p:nvPr/>
        </p:nvCxnSpPr>
        <p:spPr>
          <a:xfrm>
            <a:off x="683568" y="1419622"/>
            <a:ext cx="345638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0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97F1D-4E84-4531-898C-F04DBD9B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y=cosx录屏">
            <a:hlinkClick r:id="" action="ppaction://media"/>
            <a:extLst>
              <a:ext uri="{FF2B5EF4-FFF2-40B4-BE49-F238E27FC236}">
                <a16:creationId xmlns:a16="http://schemas.microsoft.com/office/drawing/2014/main" id="{3DEC547F-3C4E-4987-84B3-70E9BC70BB14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41724"/>
            <a:ext cx="6541066" cy="4906290"/>
          </a:xfrm>
        </p:spPr>
      </p:pic>
    </p:spTree>
    <p:extLst>
      <p:ext uri="{BB962C8B-B14F-4D97-AF65-F5344CB8AC3E}">
        <p14:creationId xmlns:p14="http://schemas.microsoft.com/office/powerpoint/2010/main" val="19421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78286-37E2-4546-83CA-F9EF1F0D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77B2F9-45A6-4F2A-9913-E4B8A3915C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F597C8-6642-4ECC-9C35-53A4F14F7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8" t="30400" r="23226" b="40200"/>
          <a:stretch/>
        </p:blipFill>
        <p:spPr>
          <a:xfrm>
            <a:off x="-1" y="699542"/>
            <a:ext cx="916558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7123F-026C-48B2-B832-E18C3EDC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64B1A3-8143-44B1-965F-459ACCC0E27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5" t="34168" r="27100" b="31359"/>
          <a:stretch/>
        </p:blipFill>
        <p:spPr>
          <a:xfrm>
            <a:off x="-1367" y="-4849"/>
            <a:ext cx="8895429" cy="2864631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443EE3-7164-49C4-AAC0-321425026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79662"/>
            <a:ext cx="473998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2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4D188-7B26-44BF-9CA4-E1466329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397E6C-6678-4F3B-8F98-9E2E166A9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33453" r="27950" b="31800"/>
          <a:stretch/>
        </p:blipFill>
        <p:spPr>
          <a:xfrm>
            <a:off x="5817" y="0"/>
            <a:ext cx="9170708" cy="3075806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9306C9-504D-42DB-9E0F-1E6E536D30B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527" y="2286849"/>
            <a:ext cx="3152420" cy="2827212"/>
          </a:xfrm>
        </p:spPr>
      </p:pic>
    </p:spTree>
    <p:extLst>
      <p:ext uri="{BB962C8B-B14F-4D97-AF65-F5344CB8AC3E}">
        <p14:creationId xmlns:p14="http://schemas.microsoft.com/office/powerpoint/2010/main" val="23131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67FF051B-60B5-4B6C-9655-1D6E1447A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" y="1635646"/>
            <a:ext cx="7853791" cy="35078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CA9327-A686-4506-A130-8CC5150ED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39" y="14260"/>
            <a:ext cx="4176463" cy="26336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1CDF56-4FC4-42A8-9E9E-E23851D4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柱状体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0618E9C-26B2-4B7D-85D0-85BA9C9A4DFE}"/>
              </a:ext>
            </a:extLst>
          </p:cNvPr>
          <p:cNvSpPr/>
          <p:nvPr/>
        </p:nvSpPr>
        <p:spPr>
          <a:xfrm>
            <a:off x="-108520" y="2715765"/>
            <a:ext cx="4032448" cy="43204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D600119-9BC8-4FB2-95CD-4335144728EC}"/>
              </a:ext>
            </a:extLst>
          </p:cNvPr>
          <p:cNvCxnSpPr>
            <a:cxnSpLocks/>
          </p:cNvCxnSpPr>
          <p:nvPr/>
        </p:nvCxnSpPr>
        <p:spPr>
          <a:xfrm>
            <a:off x="35496" y="3363838"/>
            <a:ext cx="511256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E7BF0BD-E2AA-4A8F-A938-E34A57D709D0}"/>
              </a:ext>
            </a:extLst>
          </p:cNvPr>
          <p:cNvSpPr/>
          <p:nvPr/>
        </p:nvSpPr>
        <p:spPr>
          <a:xfrm>
            <a:off x="4895108" y="2391729"/>
            <a:ext cx="4562744" cy="32403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09FA117-B404-450B-801D-7C3E4DBA5332}"/>
              </a:ext>
            </a:extLst>
          </p:cNvPr>
          <p:cNvCxnSpPr>
            <a:cxnSpLocks/>
          </p:cNvCxnSpPr>
          <p:nvPr/>
        </p:nvCxnSpPr>
        <p:spPr>
          <a:xfrm>
            <a:off x="35496" y="3579862"/>
            <a:ext cx="136815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6AA7415-10F2-4A54-A139-146947962FED}"/>
              </a:ext>
            </a:extLst>
          </p:cNvPr>
          <p:cNvCxnSpPr>
            <a:cxnSpLocks/>
          </p:cNvCxnSpPr>
          <p:nvPr/>
        </p:nvCxnSpPr>
        <p:spPr>
          <a:xfrm>
            <a:off x="35496" y="4278678"/>
            <a:ext cx="32403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8204B14-2B5B-451E-9104-5729CBBE04CC}"/>
              </a:ext>
            </a:extLst>
          </p:cNvPr>
          <p:cNvSpPr/>
          <p:nvPr/>
        </p:nvSpPr>
        <p:spPr>
          <a:xfrm>
            <a:off x="-108520" y="4480525"/>
            <a:ext cx="5544616" cy="43204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0C6C7FE-096F-4A9A-A4BA-E3435C1ED538}"/>
              </a:ext>
            </a:extLst>
          </p:cNvPr>
          <p:cNvSpPr/>
          <p:nvPr/>
        </p:nvSpPr>
        <p:spPr>
          <a:xfrm>
            <a:off x="-166756" y="3623519"/>
            <a:ext cx="8051123" cy="43204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3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54D7D-D724-467D-84D5-598816B0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C879FB-FF5E-4E2B-9F9C-EE0996FB2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5" t="35999" r="27163" b="24801"/>
          <a:stretch/>
        </p:blipFill>
        <p:spPr>
          <a:xfrm>
            <a:off x="-1" y="25870"/>
            <a:ext cx="9144001" cy="34137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44666D0-7D1C-4C8A-9BB2-D1C1BD7FDBB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15566"/>
            <a:ext cx="3631994" cy="2087410"/>
          </a:xfrm>
        </p:spPr>
      </p:pic>
    </p:spTree>
    <p:extLst>
      <p:ext uri="{BB962C8B-B14F-4D97-AF65-F5344CB8AC3E}">
        <p14:creationId xmlns:p14="http://schemas.microsoft.com/office/powerpoint/2010/main" val="228840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580C0-E181-4B66-B8D0-F698A4AD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6EF5F8-70B5-4648-B60D-2AFBF9C36F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91287" cy="177966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D87691-FA2F-4A44-A4C4-12F7EA27A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30" y="1995686"/>
            <a:ext cx="3899100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CD25E-6BD9-4AE8-9FAA-746B88FB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1BCCCB-10C0-40CA-8A35-75BF3D83A16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" y="555526"/>
            <a:ext cx="7074635" cy="2427734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5D9320-B2AF-4E50-9BBF-9652AA4EC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43" y="1103563"/>
            <a:ext cx="2114659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EC795-A04C-4900-A825-308B9398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散点图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47B860-142B-42F2-8D7B-D73E53D46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3" y="2896348"/>
            <a:ext cx="7424978" cy="221659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1061017-054D-4676-B2FF-08D06C20EB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51" y="0"/>
            <a:ext cx="4372449" cy="2896348"/>
          </a:xfr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C05131E-C73C-4136-9AF0-86C15BF4F461}"/>
              </a:ext>
            </a:extLst>
          </p:cNvPr>
          <p:cNvSpPr/>
          <p:nvPr/>
        </p:nvSpPr>
        <p:spPr>
          <a:xfrm>
            <a:off x="-180528" y="3572596"/>
            <a:ext cx="3888432" cy="58333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6738E1D-391B-4661-81A2-809A055B84DB}"/>
              </a:ext>
            </a:extLst>
          </p:cNvPr>
          <p:cNvCxnSpPr>
            <a:cxnSpLocks/>
          </p:cNvCxnSpPr>
          <p:nvPr/>
        </p:nvCxnSpPr>
        <p:spPr>
          <a:xfrm>
            <a:off x="107504" y="4443958"/>
            <a:ext cx="309634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2E4D007-0D78-4E04-80C2-6E0B003BD2AF}"/>
              </a:ext>
            </a:extLst>
          </p:cNvPr>
          <p:cNvCxnSpPr>
            <a:cxnSpLocks/>
          </p:cNvCxnSpPr>
          <p:nvPr/>
        </p:nvCxnSpPr>
        <p:spPr>
          <a:xfrm>
            <a:off x="27343" y="4803998"/>
            <a:ext cx="634485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01DA66DB-1355-4FD9-83CF-953DCCD64773}"/>
              </a:ext>
            </a:extLst>
          </p:cNvPr>
          <p:cNvSpPr/>
          <p:nvPr/>
        </p:nvSpPr>
        <p:spPr>
          <a:xfrm>
            <a:off x="899592" y="1635646"/>
            <a:ext cx="2880320" cy="611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给</a:t>
            </a:r>
            <a:r>
              <a:rPr lang="en-US" altLang="zh-CN" dirty="0"/>
              <a:t>PPT37</a:t>
            </a:r>
            <a:r>
              <a:rPr lang="zh-CN" altLang="en-US" dirty="0"/>
              <a:t>加点颜色吧</a:t>
            </a:r>
          </a:p>
        </p:txBody>
      </p:sp>
    </p:spTree>
    <p:extLst>
      <p:ext uri="{BB962C8B-B14F-4D97-AF65-F5344CB8AC3E}">
        <p14:creationId xmlns:p14="http://schemas.microsoft.com/office/powerpoint/2010/main" val="28565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69E17D-89A4-43F4-B392-971F0D1D4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63" y="3928981"/>
            <a:ext cx="4667037" cy="1197349"/>
          </a:xfrm>
          <a:prstGeom prst="rect">
            <a:avLst/>
          </a:prstGeom>
        </p:spPr>
      </p:pic>
      <p:pic>
        <p:nvPicPr>
          <p:cNvPr id="2" name="Picture 2" descr="https://gimg2.baidu.com/image_search/src=http%3A%2F%2Fwww.wendangwang.com%2Fpic%2Fce255b3fccacaa89ff1be509%2F1-657-png_6_0_0_0_215_836_739_837_972-744-0-0-744.jpg&amp;refer=http%3A%2F%2Fwww.wendangwang.com&amp;app=2002&amp;size=f9999,10000&amp;q=a80&amp;n=0&amp;g=0n&amp;fmt=jpeg?sec=1623833426&amp;t=18a1c90bca7fffa202a036fbf9e1eb0d">
            <a:extLst>
              <a:ext uri="{FF2B5EF4-FFF2-40B4-BE49-F238E27FC236}">
                <a16:creationId xmlns:a16="http://schemas.microsoft.com/office/drawing/2014/main" id="{52A1FAF2-F041-4946-8009-3795AA68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1" y="7860"/>
            <a:ext cx="4213081" cy="372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9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1FE52-4EF3-483C-B598-3ACB3BCE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8905E-35A5-462C-BB14-FA149C5AD8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https://matplotlib.org/2.0.2/users/colormaps.html</a:t>
            </a:r>
            <a:endParaRPr lang="zh-CN" altLang="en-US" dirty="0"/>
          </a:p>
        </p:txBody>
      </p:sp>
      <p:pic>
        <p:nvPicPr>
          <p:cNvPr id="1028" name="Picture 4" descr="../../_images/colormaps_reference_01.png">
            <a:extLst>
              <a:ext uri="{FF2B5EF4-FFF2-40B4-BE49-F238E27FC236}">
                <a16:creationId xmlns:a16="http://schemas.microsoft.com/office/drawing/2014/main" id="{39CEA822-C611-4105-A2F0-065B57F4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272" y="1305864"/>
            <a:ext cx="4849728" cy="396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3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08B19-985A-495F-AEBF-5305B692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163743-CA98-490F-AD48-8F0B4286627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998"/>
            <a:ext cx="9079418" cy="148368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65934B-4D27-4759-8C51-44BE23C15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0" y="2574283"/>
            <a:ext cx="4915153" cy="21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D4B4C-E43C-451C-BCE8-4B430BAF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分类统计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B5C67A-3D90-43B1-B2EC-E03BD29C701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566"/>
            <a:ext cx="7521199" cy="219950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DC025C-B07A-4F84-99DF-B7C027E41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05" y="1542865"/>
            <a:ext cx="2813195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4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E5B39-64F3-4529-8B98-D02E3F21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E3F7D2-DC7F-4BED-96D5-2B7D60BC01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19380"/>
            <a:ext cx="7960237" cy="162032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002797-DD69-46AD-8B2F-8A8507402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5" y="2252302"/>
            <a:ext cx="3562533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0F0D9-434F-4DE3-A38D-E029E029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D2D13B3-F268-437F-A157-EBF4F87827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" y="0"/>
            <a:ext cx="6603727" cy="5092030"/>
          </a:xfrm>
        </p:spPr>
      </p:pic>
    </p:spTree>
    <p:extLst>
      <p:ext uri="{BB962C8B-B14F-4D97-AF65-F5344CB8AC3E}">
        <p14:creationId xmlns:p14="http://schemas.microsoft.com/office/powerpoint/2010/main" val="24439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36004-4483-426A-994B-D4CA5D60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5782F94-C597-410E-88C6-D22B908ABF1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6458"/>
            <a:ext cx="4968552" cy="4350794"/>
          </a:xfrm>
        </p:spPr>
      </p:pic>
    </p:spTree>
    <p:extLst>
      <p:ext uri="{BB962C8B-B14F-4D97-AF65-F5344CB8AC3E}">
        <p14:creationId xmlns:p14="http://schemas.microsoft.com/office/powerpoint/2010/main" val="314676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E9AB-7F22-46A4-9ECC-2E7EF6E1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箱图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564598-E94D-4918-87B6-D4DD54C22C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1" y="627534"/>
            <a:ext cx="5436866" cy="172819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E4DAAF-180E-41AE-8303-B1A65FE7BC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4"/>
          <a:stretch/>
        </p:blipFill>
        <p:spPr>
          <a:xfrm>
            <a:off x="5004048" y="1923678"/>
            <a:ext cx="3695890" cy="242514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7C91DDB-AC55-48BD-AA30-0F3E21EFA38E}"/>
              </a:ext>
            </a:extLst>
          </p:cNvPr>
          <p:cNvSpPr/>
          <p:nvPr/>
        </p:nvSpPr>
        <p:spPr>
          <a:xfrm>
            <a:off x="1043608" y="2787774"/>
            <a:ext cx="165618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密度图</a:t>
            </a:r>
          </a:p>
        </p:txBody>
      </p:sp>
    </p:spTree>
    <p:extLst>
      <p:ext uri="{BB962C8B-B14F-4D97-AF65-F5344CB8AC3E}">
        <p14:creationId xmlns:p14="http://schemas.microsoft.com/office/powerpoint/2010/main" val="209456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0F375-BC0E-4091-90F7-91DA4756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C16D4-080D-4D86-B543-AA14DF5A3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0E90FEE-4531-4700-9AA8-D9E01B38A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1"/>
          <a:stretch/>
        </p:blipFill>
        <p:spPr bwMode="auto">
          <a:xfrm>
            <a:off x="170280" y="195486"/>
            <a:ext cx="407413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注: 线形 4">
            <a:extLst>
              <a:ext uri="{FF2B5EF4-FFF2-40B4-BE49-F238E27FC236}">
                <a16:creationId xmlns:a16="http://schemas.microsoft.com/office/drawing/2014/main" id="{91981FD3-ACDA-4F4F-9ECB-3F127C6131AF}"/>
              </a:ext>
            </a:extLst>
          </p:cNvPr>
          <p:cNvSpPr/>
          <p:nvPr/>
        </p:nvSpPr>
        <p:spPr>
          <a:xfrm>
            <a:off x="4512008" y="3700025"/>
            <a:ext cx="1613296" cy="288032"/>
          </a:xfrm>
          <a:prstGeom prst="borderCallout1">
            <a:avLst>
              <a:gd name="adj1" fmla="val 18750"/>
              <a:gd name="adj2" fmla="val -8333"/>
              <a:gd name="adj3" fmla="val -103635"/>
              <a:gd name="adj4" fmla="val -67865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最低值</a:t>
            </a:r>
          </a:p>
        </p:txBody>
      </p:sp>
      <p:sp>
        <p:nvSpPr>
          <p:cNvPr id="6" name="标注: 线形 5">
            <a:extLst>
              <a:ext uri="{FF2B5EF4-FFF2-40B4-BE49-F238E27FC236}">
                <a16:creationId xmlns:a16="http://schemas.microsoft.com/office/drawing/2014/main" id="{349A0083-CE1A-4C42-82D4-0B84288ACF24}"/>
              </a:ext>
            </a:extLst>
          </p:cNvPr>
          <p:cNvSpPr/>
          <p:nvPr/>
        </p:nvSpPr>
        <p:spPr>
          <a:xfrm>
            <a:off x="4499992" y="1377434"/>
            <a:ext cx="1635340" cy="281747"/>
          </a:xfrm>
          <a:prstGeom prst="borderCallout1">
            <a:avLst>
              <a:gd name="adj1" fmla="val 18750"/>
              <a:gd name="adj2" fmla="val -8333"/>
              <a:gd name="adj3" fmla="val 95703"/>
              <a:gd name="adj4" fmla="val -66128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最高值</a:t>
            </a:r>
          </a:p>
        </p:txBody>
      </p:sp>
      <p:sp>
        <p:nvSpPr>
          <p:cNvPr id="7" name="标注: 线形 6">
            <a:extLst>
              <a:ext uri="{FF2B5EF4-FFF2-40B4-BE49-F238E27FC236}">
                <a16:creationId xmlns:a16="http://schemas.microsoft.com/office/drawing/2014/main" id="{D94EAFE5-88EE-436C-B8E5-E36638C52D3E}"/>
              </a:ext>
            </a:extLst>
          </p:cNvPr>
          <p:cNvSpPr/>
          <p:nvPr/>
        </p:nvSpPr>
        <p:spPr>
          <a:xfrm>
            <a:off x="4489964" y="2535661"/>
            <a:ext cx="1666212" cy="281747"/>
          </a:xfrm>
          <a:prstGeom prst="borderCallout1">
            <a:avLst>
              <a:gd name="adj1" fmla="val 18750"/>
              <a:gd name="adj2" fmla="val -8333"/>
              <a:gd name="adj3" fmla="val 18814"/>
              <a:gd name="adj4" fmla="val -36631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中位数</a:t>
            </a:r>
          </a:p>
        </p:txBody>
      </p:sp>
      <p:sp>
        <p:nvSpPr>
          <p:cNvPr id="8" name="标注: 线形 7">
            <a:extLst>
              <a:ext uri="{FF2B5EF4-FFF2-40B4-BE49-F238E27FC236}">
                <a16:creationId xmlns:a16="http://schemas.microsoft.com/office/drawing/2014/main" id="{8FF906F2-C9A1-44B5-AB81-8C590EDEE31C}"/>
              </a:ext>
            </a:extLst>
          </p:cNvPr>
          <p:cNvSpPr/>
          <p:nvPr/>
        </p:nvSpPr>
        <p:spPr>
          <a:xfrm>
            <a:off x="4489964" y="3045761"/>
            <a:ext cx="1635340" cy="288032"/>
          </a:xfrm>
          <a:prstGeom prst="borderCallout1">
            <a:avLst>
              <a:gd name="adj1" fmla="val 18750"/>
              <a:gd name="adj2" fmla="val -8333"/>
              <a:gd name="adj3" fmla="val -44680"/>
              <a:gd name="adj4" fmla="val -24456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下四分位数</a:t>
            </a:r>
          </a:p>
        </p:txBody>
      </p:sp>
      <p:sp>
        <p:nvSpPr>
          <p:cNvPr id="9" name="标注: 线形 8">
            <a:extLst>
              <a:ext uri="{FF2B5EF4-FFF2-40B4-BE49-F238E27FC236}">
                <a16:creationId xmlns:a16="http://schemas.microsoft.com/office/drawing/2014/main" id="{82CBBF61-E9E3-45B5-B55F-383BE9F87A24}"/>
              </a:ext>
            </a:extLst>
          </p:cNvPr>
          <p:cNvSpPr/>
          <p:nvPr/>
        </p:nvSpPr>
        <p:spPr>
          <a:xfrm>
            <a:off x="4520836" y="1899732"/>
            <a:ext cx="1635340" cy="288032"/>
          </a:xfrm>
          <a:prstGeom prst="borderCallout1">
            <a:avLst>
              <a:gd name="adj1" fmla="val 18750"/>
              <a:gd name="adj2" fmla="val -8333"/>
              <a:gd name="adj3" fmla="val 140277"/>
              <a:gd name="adj4" fmla="val -40015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上四分位数</a:t>
            </a:r>
          </a:p>
        </p:txBody>
      </p:sp>
      <p:sp>
        <p:nvSpPr>
          <p:cNvPr id="10" name="标注: 线形 9">
            <a:extLst>
              <a:ext uri="{FF2B5EF4-FFF2-40B4-BE49-F238E27FC236}">
                <a16:creationId xmlns:a16="http://schemas.microsoft.com/office/drawing/2014/main" id="{5379E5AF-9D10-43A3-9F67-54F421116B22}"/>
              </a:ext>
            </a:extLst>
          </p:cNvPr>
          <p:cNvSpPr/>
          <p:nvPr/>
        </p:nvSpPr>
        <p:spPr>
          <a:xfrm>
            <a:off x="4506023" y="4210273"/>
            <a:ext cx="1635340" cy="288032"/>
          </a:xfrm>
          <a:prstGeom prst="borderCallout1">
            <a:avLst>
              <a:gd name="adj1" fmla="val 18750"/>
              <a:gd name="adj2" fmla="val -8333"/>
              <a:gd name="adj3" fmla="val -108172"/>
              <a:gd name="adj4" fmla="val -53143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异常值</a:t>
            </a:r>
          </a:p>
        </p:txBody>
      </p:sp>
    </p:spTree>
    <p:extLst>
      <p:ext uri="{BB962C8B-B14F-4D97-AF65-F5344CB8AC3E}">
        <p14:creationId xmlns:p14="http://schemas.microsoft.com/office/powerpoint/2010/main" val="212521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E97E1-2214-4750-87A6-787663F9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箱图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A3C860-41B6-4B1C-890F-6DFCCE8DC6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" y="555526"/>
            <a:ext cx="9117846" cy="150164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239D77-14CA-40E5-B7C1-D3C3E4E60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061621"/>
            <a:ext cx="3888432" cy="37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6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41DEA-FEC6-40BF-801D-54C658AF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84B231-4362-42CF-9D95-46454F66EFD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0" y="1699268"/>
            <a:ext cx="6450268" cy="312707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F3FDB2-E0F0-493A-BD8F-9739F7925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87" y="0"/>
            <a:ext cx="3225966" cy="292115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052CF5F8-1882-4C69-A9FE-0BEA0D9F242D}"/>
              </a:ext>
            </a:extLst>
          </p:cNvPr>
          <p:cNvSpPr/>
          <p:nvPr/>
        </p:nvSpPr>
        <p:spPr>
          <a:xfrm>
            <a:off x="-108520" y="3444232"/>
            <a:ext cx="2880320" cy="10717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2A0FAD4-7297-4DB3-8B1B-BA544696CE54}"/>
              </a:ext>
            </a:extLst>
          </p:cNvPr>
          <p:cNvCxnSpPr>
            <a:cxnSpLocks/>
          </p:cNvCxnSpPr>
          <p:nvPr/>
        </p:nvCxnSpPr>
        <p:spPr>
          <a:xfrm>
            <a:off x="11147" y="2571750"/>
            <a:ext cx="456085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6652EAF-E81E-40D4-9E42-A890A65B11DC}"/>
              </a:ext>
            </a:extLst>
          </p:cNvPr>
          <p:cNvCxnSpPr>
            <a:cxnSpLocks/>
          </p:cNvCxnSpPr>
          <p:nvPr/>
        </p:nvCxnSpPr>
        <p:spPr>
          <a:xfrm>
            <a:off x="0" y="2854219"/>
            <a:ext cx="48600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68FC23F-2CBE-4B54-86A7-E9196A94C30A}"/>
              </a:ext>
            </a:extLst>
          </p:cNvPr>
          <p:cNvSpPr/>
          <p:nvPr/>
        </p:nvSpPr>
        <p:spPr>
          <a:xfrm>
            <a:off x="-136819" y="2882129"/>
            <a:ext cx="2116532" cy="51006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4E10159-17F6-4248-84E8-BCA4C053B90C}"/>
              </a:ext>
            </a:extLst>
          </p:cNvPr>
          <p:cNvCxnSpPr>
            <a:cxnSpLocks/>
          </p:cNvCxnSpPr>
          <p:nvPr/>
        </p:nvCxnSpPr>
        <p:spPr>
          <a:xfrm>
            <a:off x="95940" y="4826342"/>
            <a:ext cx="613224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E2FE1974-B80D-4A64-B8B8-506CC9CF6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30" y="2935559"/>
            <a:ext cx="2020432" cy="18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1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C9A1BB2B-9371-4559-B7A8-4017E7C94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2386"/>
            <a:ext cx="2877854" cy="2160240"/>
          </a:xfrm>
          <a:prstGeom prst="rect">
            <a:avLst/>
          </a:prstGeom>
        </p:spPr>
      </p:pic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629F498D-D78A-4B4D-83BB-D7E642E3C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926" y="0"/>
            <a:ext cx="3391074" cy="22462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F247FC-7E10-420A-AF80-9E443BE84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57" y="2323964"/>
            <a:ext cx="3113749" cy="28195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CAD2F4-6C88-4660-BE64-7FE6E9A11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14540"/>
            <a:ext cx="3851920" cy="24289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7304B92-6C03-4466-95E6-FE4DB0BEE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995686"/>
            <a:ext cx="3391074" cy="8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2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B518C-0548-4007-8D8E-445E4A99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5522"/>
            <a:ext cx="5976665" cy="457996"/>
          </a:xfrm>
        </p:spPr>
        <p:txBody>
          <a:bodyPr>
            <a:noAutofit/>
          </a:bodyPr>
          <a:lstStyle/>
          <a:p>
            <a:pPr algn="l"/>
            <a:r>
              <a:rPr lang="zh-CN" altLang="en-US" sz="2400" dirty="0"/>
              <a:t>本讲要点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78344" y="1265373"/>
            <a:ext cx="1005703" cy="1981199"/>
            <a:chOff x="2210594" y="1810545"/>
            <a:chExt cx="1005703" cy="198119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210594" y="3160810"/>
              <a:ext cx="1005703" cy="63093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2346670" y="2801144"/>
              <a:ext cx="777103" cy="1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210594" y="1810545"/>
              <a:ext cx="943881" cy="581419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71170" y="1694484"/>
            <a:ext cx="1185545" cy="1064894"/>
            <a:chOff x="686594" y="1868411"/>
            <a:chExt cx="1965892" cy="1694734"/>
          </a:xfrm>
        </p:grpSpPr>
        <p:sp>
          <p:nvSpPr>
            <p:cNvPr id="9" name="六边形 8"/>
            <p:cNvSpPr/>
            <p:nvPr/>
          </p:nvSpPr>
          <p:spPr>
            <a:xfrm>
              <a:off x="686594" y="1868411"/>
              <a:ext cx="1965892" cy="1694734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70194" y="2333911"/>
              <a:ext cx="1614434" cy="5387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rgbClr val="FFFF00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Arial" panose="020B0604020202020204" pitchFamily="34" charset="0"/>
                </a:rPr>
                <a:t>matplotlib</a:t>
              </a:r>
              <a:endParaRPr lang="zh-CN" altLang="en-US" sz="1600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658106" y="685160"/>
            <a:ext cx="1001486" cy="863350"/>
            <a:chOff x="2944871" y="1178103"/>
            <a:chExt cx="1001486" cy="863350"/>
          </a:xfrm>
        </p:grpSpPr>
        <p:sp>
          <p:nvSpPr>
            <p:cNvPr id="12" name="六边形 11"/>
            <p:cNvSpPr/>
            <p:nvPr/>
          </p:nvSpPr>
          <p:spPr>
            <a:xfrm>
              <a:off x="2944871" y="1178103"/>
              <a:ext cx="1001486" cy="863350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962137" y="1409605"/>
              <a:ext cx="924857" cy="3385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折线图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623042" y="1806015"/>
            <a:ext cx="1001486" cy="863350"/>
            <a:chOff x="2885508" y="2354521"/>
            <a:chExt cx="1001486" cy="863350"/>
          </a:xfrm>
        </p:grpSpPr>
        <p:sp>
          <p:nvSpPr>
            <p:cNvPr id="15" name="六边形 14"/>
            <p:cNvSpPr/>
            <p:nvPr/>
          </p:nvSpPr>
          <p:spPr>
            <a:xfrm>
              <a:off x="2885508" y="2354521"/>
              <a:ext cx="1001486" cy="863350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920572" y="2542529"/>
              <a:ext cx="924857" cy="3385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柱状图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866563" y="1815188"/>
            <a:ext cx="1001486" cy="863350"/>
            <a:chOff x="2885508" y="3537994"/>
            <a:chExt cx="1001486" cy="863350"/>
          </a:xfrm>
        </p:grpSpPr>
        <p:sp>
          <p:nvSpPr>
            <p:cNvPr id="24" name="六边形 23"/>
            <p:cNvSpPr/>
            <p:nvPr/>
          </p:nvSpPr>
          <p:spPr>
            <a:xfrm>
              <a:off x="2885508" y="3537994"/>
              <a:ext cx="1001486" cy="863350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885508" y="3743444"/>
              <a:ext cx="1001485" cy="3385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三维图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B307F1F-A5AB-41CD-81D7-5C9366D8799D}"/>
              </a:ext>
            </a:extLst>
          </p:cNvPr>
          <p:cNvGrpSpPr/>
          <p:nvPr/>
        </p:nvGrpSpPr>
        <p:grpSpPr>
          <a:xfrm>
            <a:off x="2613389" y="2926870"/>
            <a:ext cx="1001486" cy="863350"/>
            <a:chOff x="2944871" y="1178103"/>
            <a:chExt cx="1001486" cy="863350"/>
          </a:xfrm>
        </p:grpSpPr>
        <p:sp>
          <p:nvSpPr>
            <p:cNvPr id="20" name="六边形 19">
              <a:extLst>
                <a:ext uri="{FF2B5EF4-FFF2-40B4-BE49-F238E27FC236}">
                  <a16:creationId xmlns:a16="http://schemas.microsoft.com/office/drawing/2014/main" id="{2B2D4B53-432F-4F4B-8B5F-BD3132A3033C}"/>
                </a:ext>
              </a:extLst>
            </p:cNvPr>
            <p:cNvSpPr/>
            <p:nvPr/>
          </p:nvSpPr>
          <p:spPr>
            <a:xfrm>
              <a:off x="2944871" y="1178103"/>
              <a:ext cx="1001486" cy="863350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0EE2598-8A94-452B-9F4E-7DB99CA473F5}"/>
                </a:ext>
              </a:extLst>
            </p:cNvPr>
            <p:cNvSpPr/>
            <p:nvPr/>
          </p:nvSpPr>
          <p:spPr>
            <a:xfrm>
              <a:off x="2962137" y="1409605"/>
              <a:ext cx="924857" cy="3385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6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动态图</a:t>
              </a:r>
              <a:endPara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CB35D7-C18F-4824-BCB0-33DF718EC3AC}"/>
              </a:ext>
            </a:extLst>
          </p:cNvPr>
          <p:cNvGrpSpPr/>
          <p:nvPr/>
        </p:nvGrpSpPr>
        <p:grpSpPr>
          <a:xfrm>
            <a:off x="3838871" y="685160"/>
            <a:ext cx="1001486" cy="863350"/>
            <a:chOff x="2885508" y="2354521"/>
            <a:chExt cx="1001486" cy="863350"/>
          </a:xfrm>
        </p:grpSpPr>
        <p:sp>
          <p:nvSpPr>
            <p:cNvPr id="27" name="六边形 26">
              <a:extLst>
                <a:ext uri="{FF2B5EF4-FFF2-40B4-BE49-F238E27FC236}">
                  <a16:creationId xmlns:a16="http://schemas.microsoft.com/office/drawing/2014/main" id="{B4C5CD81-A317-4D09-AEF9-BA6118B841E5}"/>
                </a:ext>
              </a:extLst>
            </p:cNvPr>
            <p:cNvSpPr/>
            <p:nvPr/>
          </p:nvSpPr>
          <p:spPr>
            <a:xfrm>
              <a:off x="2885508" y="2354521"/>
              <a:ext cx="1001486" cy="863350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97A1EC-69F0-4A1F-8BA2-EE45B56C8EF6}"/>
                </a:ext>
              </a:extLst>
            </p:cNvPr>
            <p:cNvSpPr/>
            <p:nvPr/>
          </p:nvSpPr>
          <p:spPr>
            <a:xfrm>
              <a:off x="2920572" y="2542529"/>
              <a:ext cx="924857" cy="3385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散点图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24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cxnSp>
        <p:nvCxnSpPr>
          <p:cNvPr id="13" name="直接连接符 5"/>
          <p:cNvCxnSpPr>
            <a:cxnSpLocks noChangeShapeType="1"/>
          </p:cNvCxnSpPr>
          <p:nvPr/>
        </p:nvCxnSpPr>
        <p:spPr bwMode="auto">
          <a:xfrm flipH="1">
            <a:off x="3923929" y="2486603"/>
            <a:ext cx="4617801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9"/>
          <p:cNvSpPr>
            <a:spLocks noChangeArrowheads="1"/>
          </p:cNvSpPr>
          <p:nvPr/>
        </p:nvSpPr>
        <p:spPr bwMode="auto">
          <a:xfrm>
            <a:off x="8727445" y="1898130"/>
            <a:ext cx="416556" cy="1609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57" tIns="34279" rIns="68557" bIns="34279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120851" y="3071925"/>
            <a:ext cx="432048" cy="432835"/>
            <a:chOff x="6084168" y="1274820"/>
            <a:chExt cx="432048" cy="432834"/>
          </a:xfrm>
        </p:grpSpPr>
        <p:sp>
          <p:nvSpPr>
            <p:cNvPr id="21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2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824707" y="3072318"/>
            <a:ext cx="432048" cy="432048"/>
            <a:chOff x="4788024" y="1275213"/>
            <a:chExt cx="432048" cy="432048"/>
          </a:xfrm>
        </p:grpSpPr>
        <p:sp>
          <p:nvSpPr>
            <p:cNvPr id="28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9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472780" y="3071925"/>
            <a:ext cx="432833" cy="432835"/>
            <a:chOff x="5436096" y="1274820"/>
            <a:chExt cx="432833" cy="432834"/>
          </a:xfrm>
        </p:grpSpPr>
        <p:sp>
          <p:nvSpPr>
            <p:cNvPr id="31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2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528564" y="3071925"/>
            <a:ext cx="432833" cy="432835"/>
            <a:chOff x="3491880" y="1274820"/>
            <a:chExt cx="432833" cy="432834"/>
          </a:xfrm>
        </p:grpSpPr>
        <p:sp>
          <p:nvSpPr>
            <p:cNvPr id="34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5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76636" y="3071925"/>
            <a:ext cx="432833" cy="432835"/>
            <a:chOff x="4139952" y="1274820"/>
            <a:chExt cx="432833" cy="432834"/>
          </a:xfrm>
        </p:grpSpPr>
        <p:sp>
          <p:nvSpPr>
            <p:cNvPr id="37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8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1" tIns="17145" rIns="34291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226EE7E9-AA4F-47E8-AAE0-2FF59C83DBE3}"/>
              </a:ext>
            </a:extLst>
          </p:cNvPr>
          <p:cNvSpPr txBox="1">
            <a:spLocks/>
          </p:cNvSpPr>
          <p:nvPr/>
        </p:nvSpPr>
        <p:spPr>
          <a:xfrm>
            <a:off x="4000322" y="1257123"/>
            <a:ext cx="4248151" cy="9366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4000" b="1" spc="800" dirty="0">
                <a:solidFill>
                  <a:srgbClr val="0F5E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感谢您的关注</a:t>
            </a:r>
            <a:endParaRPr lang="en-US" altLang="zh-CN" sz="4000" b="1" spc="800" dirty="0">
              <a:solidFill>
                <a:srgbClr val="0F5E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内容占位符 4">
            <a:extLst>
              <a:ext uri="{FF2B5EF4-FFF2-40B4-BE49-F238E27FC236}">
                <a16:creationId xmlns:a16="http://schemas.microsoft.com/office/drawing/2014/main" id="{D230A7D8-B778-4538-9482-D6A88D2E653D}"/>
              </a:ext>
            </a:extLst>
          </p:cNvPr>
          <p:cNvSpPr txBox="1">
            <a:spLocks/>
          </p:cNvSpPr>
          <p:nvPr/>
        </p:nvSpPr>
        <p:spPr bwMode="auto">
          <a:xfrm>
            <a:off x="4089732" y="2015531"/>
            <a:ext cx="3743325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17" tIns="60959" rIns="121917" bIns="60959"/>
          <a:lstStyle>
            <a:lvl1pPr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24738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2" fill="hold" grpId="2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 animBg="1"/>
      <p:bldP spid="23" grpId="0" build="p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AF03C-62AC-4774-A46D-4818A940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官网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14847-FD8A-4892-97B7-6EC54726F9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http://matplotlib.org/</a:t>
            </a:r>
            <a:endParaRPr lang="en-US" altLang="zh-CN" dirty="0"/>
          </a:p>
          <a:p>
            <a:r>
              <a:rPr lang="zh-CN" altLang="en-US" dirty="0"/>
              <a:t>从官网</a:t>
            </a:r>
            <a:r>
              <a:rPr lang="en-US" altLang="zh-CN" dirty="0"/>
              <a:t>examples</a:t>
            </a:r>
            <a:r>
              <a:rPr lang="zh-CN" altLang="en-US" dirty="0"/>
              <a:t>入门学习</a:t>
            </a:r>
          </a:p>
          <a:p>
            <a:r>
              <a:rPr lang="en-US" altLang="zh-CN" dirty="0">
                <a:hlinkClick r:id="rId3"/>
              </a:rPr>
              <a:t>http://matplotlib.org/examples/index.html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https://matplotlib.org/stable/gallery/index.html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49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A9F8A-16C3-45E8-9779-09D6992E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51A33-1115-4273-A95F-49B8EF3C90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9EF83C-4606-40CF-B03A-615A87F9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52" y="-92546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D5BAA-4BB6-4C57-8CDD-03172F76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669DA-19C8-4851-8F28-48ECB48202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在命令提示符下输入</a:t>
            </a:r>
            <a:endParaRPr lang="en-US" altLang="zh-CN" dirty="0"/>
          </a:p>
          <a:p>
            <a:r>
              <a:rPr lang="en-US" altLang="zh-CN" dirty="0"/>
              <a:t>pip install matplotlib</a:t>
            </a:r>
          </a:p>
          <a:p>
            <a:r>
              <a:rPr lang="zh-CN" altLang="en-US" dirty="0"/>
              <a:t>也可以选择国内镜像安装</a:t>
            </a:r>
            <a:endParaRPr lang="en-US" altLang="zh-CN" dirty="0"/>
          </a:p>
          <a:p>
            <a:r>
              <a:rPr lang="sv-SE" altLang="zh-CN" dirty="0"/>
              <a:t>pip install matplotlib -i </a:t>
            </a:r>
            <a:r>
              <a:rPr lang="sv-SE" altLang="zh-CN" dirty="0">
                <a:hlinkClick r:id="rId2"/>
              </a:rPr>
              <a:t>https://pypi.douban.com/simple</a:t>
            </a:r>
            <a:endParaRPr lang="sv-SE" altLang="zh-CN" dirty="0"/>
          </a:p>
          <a:p>
            <a:r>
              <a:rPr lang="en-US" altLang="zh-CN" dirty="0"/>
              <a:t>pip3 install -</a:t>
            </a:r>
            <a:r>
              <a:rPr lang="en-US" altLang="zh-CN" dirty="0" err="1"/>
              <a:t>i</a:t>
            </a:r>
            <a:r>
              <a:rPr lang="en-US" altLang="zh-CN" dirty="0"/>
              <a:t> https://pypi.doubanio.com/simple/ matplotlib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0D76B13-9098-467A-9205-29E08F6BF5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9953" y="3075805"/>
          <a:ext cx="5004048" cy="2065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048">
                  <a:extLst>
                    <a:ext uri="{9D8B030D-6E8A-4147-A177-3AD203B41FA5}">
                      <a16:colId xmlns:a16="http://schemas.microsoft.com/office/drawing/2014/main" val="8446951"/>
                    </a:ext>
                  </a:extLst>
                </a:gridCol>
              </a:tblGrid>
              <a:tr h="344209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部分国内镜像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248012"/>
                  </a:ext>
                </a:extLst>
              </a:tr>
              <a:tr h="344209"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豆瓣：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http://pypi.douban.com/simple/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58855"/>
                  </a:ext>
                </a:extLst>
              </a:tr>
              <a:tr h="344209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清华：</a:t>
                      </a:r>
                      <a:r>
                        <a:rPr lang="en-US" altLang="zh-CN" sz="1600" dirty="0"/>
                        <a:t>https://pypi.tuna.tsinghua.edu.cn/simple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4161"/>
                  </a:ext>
                </a:extLst>
              </a:tr>
              <a:tr h="344209"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阿里云：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https://mirrors.aliyun.com/pypi/simple/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77220"/>
                  </a:ext>
                </a:extLst>
              </a:tr>
              <a:tr h="344209"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中国科技大学 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https://pypi.mirrors.ustc.edu.cn/simple/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675072"/>
                  </a:ext>
                </a:extLst>
              </a:tr>
              <a:tr h="344209"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山东理工大学：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https://pypi.sdutlinux.org/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018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26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99828-CAD8-4A2E-93F6-92E76AB8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30E2F-0B3C-41C7-902B-5B9C1F09EA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err="1"/>
              <a:t>matplotlib.pyplot</a:t>
            </a:r>
            <a:r>
              <a:rPr lang="zh-CN" altLang="en-US" dirty="0"/>
              <a:t>是</a:t>
            </a:r>
            <a:r>
              <a:rPr lang="en-US" altLang="zh-CN" dirty="0"/>
              <a:t>matplotlib</a:t>
            </a:r>
            <a:r>
              <a:rPr lang="zh-CN" altLang="en-US" dirty="0"/>
              <a:t>中最常用的子库之一，它主要用来绘制二维的数据图。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0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PRESENTATION_TITLE" val="www.515ppt.com"/>
  <p:tag name="ISPRING_SCORM_RATE_SLIDES" val="0"/>
</p:tagLst>
</file>

<file path=ppt/theme/theme1.xml><?xml version="1.0" encoding="utf-8"?>
<a:theme xmlns:a="http://schemas.openxmlformats.org/drawingml/2006/main" name="lz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www.515ppt.com</Template>
  <TotalTime>0</TotalTime>
  <Words>4421</Words>
  <Application>Microsoft Office PowerPoint</Application>
  <PresentationFormat>全屏显示(16:9)</PresentationFormat>
  <Paragraphs>526</Paragraphs>
  <Slides>51</Slides>
  <Notes>41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Adobe 黑体 Std R</vt:lpstr>
      <vt:lpstr>华文隶书</vt:lpstr>
      <vt:lpstr>宋体</vt:lpstr>
      <vt:lpstr>微软雅黑</vt:lpstr>
      <vt:lpstr>微软雅黑 Light</vt:lpstr>
      <vt:lpstr>Arial</vt:lpstr>
      <vt:lpstr>Calibri</vt:lpstr>
      <vt:lpstr>Impact</vt:lpstr>
      <vt:lpstr>Roboto Light</vt:lpstr>
      <vt:lpstr>Times New Roman</vt:lpstr>
      <vt:lpstr>Wingdings</vt:lpstr>
      <vt:lpstr>lz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官网</vt:lpstr>
      <vt:lpstr>PowerPoint 演示文稿</vt:lpstr>
      <vt:lpstr>安装</vt:lpstr>
      <vt:lpstr>PowerPoint 演示文稿</vt:lpstr>
      <vt:lpstr>绘制最简单的折线图</vt:lpstr>
      <vt:lpstr>np.linspace()</vt:lpstr>
      <vt:lpstr>一次函数和二次函数</vt:lpstr>
      <vt:lpstr>多函数的画法</vt:lpstr>
      <vt:lpstr>PowerPoint 演示文稿</vt:lpstr>
      <vt:lpstr>PowerPoint 演示文稿</vt:lpstr>
      <vt:lpstr>legend()</vt:lpstr>
      <vt:lpstr>来自于csv文件的数据</vt:lpstr>
      <vt:lpstr>PowerPoint 演示文稿</vt:lpstr>
      <vt:lpstr>PowerPoint 演示文稿</vt:lpstr>
      <vt:lpstr>PowerPoint 演示文稿</vt:lpstr>
      <vt:lpstr>P250例9.1</vt:lpstr>
      <vt:lpstr>P253 例9.3</vt:lpstr>
      <vt:lpstr>P254 例18</vt:lpstr>
      <vt:lpstr>完整代码</vt:lpstr>
      <vt:lpstr>子图的画法</vt:lpstr>
      <vt:lpstr>PowerPoint 演示文稿</vt:lpstr>
      <vt:lpstr>PowerPoint 演示文稿</vt:lpstr>
      <vt:lpstr>PowerPoint 演示文稿</vt:lpstr>
      <vt:lpstr>运动的余弦函数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柱状体</vt:lpstr>
      <vt:lpstr>PowerPoint 演示文稿</vt:lpstr>
      <vt:lpstr>PowerPoint 演示文稿</vt:lpstr>
      <vt:lpstr>PowerPoint 演示文稿</vt:lpstr>
      <vt:lpstr>散点图</vt:lpstr>
      <vt:lpstr>cmap</vt:lpstr>
      <vt:lpstr>PowerPoint 演示文稿</vt:lpstr>
      <vt:lpstr>分类统计</vt:lpstr>
      <vt:lpstr>PowerPoint 演示文稿</vt:lpstr>
      <vt:lpstr>PowerPoint 演示文稿</vt:lpstr>
      <vt:lpstr>PowerPoint 演示文稿</vt:lpstr>
      <vt:lpstr>箱图</vt:lpstr>
      <vt:lpstr>PowerPoint 演示文稿</vt:lpstr>
      <vt:lpstr>箱图</vt:lpstr>
      <vt:lpstr>PowerPoint 演示文稿</vt:lpstr>
      <vt:lpstr>本讲要点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2020-11-17T05:53:57Z</dcterms:created>
  <dcterms:modified xsi:type="dcterms:W3CDTF">2022-05-12T05:39:07Z</dcterms:modified>
</cp:coreProperties>
</file>